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6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7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8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9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0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6" r:id="rId11"/>
    <p:sldId id="268" r:id="rId12"/>
  </p:sldIdLst>
  <p:sldSz cx="14630400" cy="8229600"/>
  <p:notesSz cx="8229600" cy="14630400"/>
  <p:embeddedFontLst>
    <p:embeddedFont>
      <p:font typeface="Segoe UI" panose="020B0502040204020203" pitchFamily="34" charset="0"/>
      <p:regular r:id="rId14"/>
      <p:bold r:id="rId15"/>
      <p:italic r:id="rId16"/>
      <p:boldItalic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46A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72" autoAdjust="0"/>
    <p:restoredTop sz="94610"/>
  </p:normalViewPr>
  <p:slideViewPr>
    <p:cSldViewPr snapToGrid="0" snapToObjects="1">
      <p:cViewPr>
        <p:scale>
          <a:sx n="66" d="100"/>
          <a:sy n="66" d="100"/>
        </p:scale>
        <p:origin x="821" y="1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49C5679-5886-4B48-A841-6ADA9A5A6424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IN"/>
        </a:p>
      </dgm:t>
    </dgm:pt>
    <dgm:pt modelId="{53F57CD7-A6A6-4AF3-9F9E-3646BBDEC1E9}">
      <dgm:prSet phldrT="[Text]" phldr="0" custT="1"/>
      <dgm:spPr/>
      <dgm:t>
        <a:bodyPr/>
        <a:lstStyle/>
        <a:p>
          <a:r>
            <a:rPr lang="en-US" sz="3200" b="1" i="1" dirty="0">
              <a:latin typeface="Segoe UI" panose="020B0502040204020203" pitchFamily="34" charset="0"/>
              <a:cs typeface="Segoe UI" panose="020B0502040204020203" pitchFamily="34" charset="0"/>
            </a:rPr>
            <a:t>OBJECTIVES </a:t>
          </a:r>
          <a:endParaRPr lang="en-IN" sz="3200" b="1" i="1" dirty="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CDE789A9-CEA7-44DE-A6E8-55FE54E9EB35}" type="parTrans" cxnId="{E8C9A0B1-B9BA-4709-9FB0-099C7CCDD33F}">
      <dgm:prSet/>
      <dgm:spPr/>
      <dgm:t>
        <a:bodyPr/>
        <a:lstStyle/>
        <a:p>
          <a:endParaRPr lang="en-IN"/>
        </a:p>
      </dgm:t>
    </dgm:pt>
    <dgm:pt modelId="{CA88EB2E-562B-4DA9-BC8F-9D0C5A843DE4}" type="sibTrans" cxnId="{E8C9A0B1-B9BA-4709-9FB0-099C7CCDD33F}">
      <dgm:prSet/>
      <dgm:spPr/>
      <dgm:t>
        <a:bodyPr/>
        <a:lstStyle/>
        <a:p>
          <a:endParaRPr lang="en-IN"/>
        </a:p>
      </dgm:t>
    </dgm:pt>
    <dgm:pt modelId="{5BD34442-A8E2-4A14-B1A7-BADD396D58E8}">
      <dgm:prSet phldrT="[Text]" phldr="0"/>
      <dgm:spPr/>
      <dgm:t>
        <a:bodyPr/>
        <a:lstStyle/>
        <a:p>
          <a:r>
            <a:rPr lang="en-US" b="1" i="1">
              <a:latin typeface="Segoe UI" panose="020B0502040204020203" pitchFamily="34" charset="0"/>
              <a:cs typeface="Segoe UI" panose="020B0502040204020203" pitchFamily="34" charset="0"/>
            </a:rPr>
            <a:t>Booking Pattern Analysis</a:t>
          </a:r>
          <a:endParaRPr lang="en-IN" b="1" i="1" dirty="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1656A641-B832-49F1-9F9A-8BEBE36D4482}" type="parTrans" cxnId="{25A0E5D4-8F76-4D2A-BCEE-67D0CBC43036}">
      <dgm:prSet/>
      <dgm:spPr/>
      <dgm:t>
        <a:bodyPr/>
        <a:lstStyle/>
        <a:p>
          <a:endParaRPr lang="en-IN"/>
        </a:p>
      </dgm:t>
    </dgm:pt>
    <dgm:pt modelId="{0528227C-8AE2-4BC3-85B7-3243C9A3EED0}" type="sibTrans" cxnId="{25A0E5D4-8F76-4D2A-BCEE-67D0CBC43036}">
      <dgm:prSet/>
      <dgm:spPr/>
      <dgm:t>
        <a:bodyPr/>
        <a:lstStyle/>
        <a:p>
          <a:endParaRPr lang="en-IN"/>
        </a:p>
      </dgm:t>
    </dgm:pt>
    <dgm:pt modelId="{212C6A4A-0036-4215-9FB2-EB254DA6F921}">
      <dgm:prSet phldrT="[Text]" phldr="0"/>
      <dgm:spPr/>
      <dgm:t>
        <a:bodyPr/>
        <a:lstStyle/>
        <a:p>
          <a:r>
            <a:rPr lang="en-US" b="1" i="1">
              <a:latin typeface="Segoe UI" panose="020B0502040204020203" pitchFamily="34" charset="0"/>
              <a:cs typeface="Segoe UI" panose="020B0502040204020203" pitchFamily="34" charset="0"/>
            </a:rPr>
            <a:t>Customer Segmentation</a:t>
          </a:r>
          <a:endParaRPr lang="en-IN" b="1" i="1" dirty="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875C6694-02CA-4796-A238-4B5484D8C4F5}" type="parTrans" cxnId="{80D71784-86C0-492F-BD8D-6C1568586682}">
      <dgm:prSet/>
      <dgm:spPr/>
      <dgm:t>
        <a:bodyPr/>
        <a:lstStyle/>
        <a:p>
          <a:endParaRPr lang="en-IN"/>
        </a:p>
      </dgm:t>
    </dgm:pt>
    <dgm:pt modelId="{21BBD316-3481-4E5C-8345-FD00044E4C94}" type="sibTrans" cxnId="{80D71784-86C0-492F-BD8D-6C1568586682}">
      <dgm:prSet/>
      <dgm:spPr/>
      <dgm:t>
        <a:bodyPr/>
        <a:lstStyle/>
        <a:p>
          <a:endParaRPr lang="en-IN"/>
        </a:p>
      </dgm:t>
    </dgm:pt>
    <dgm:pt modelId="{6124B3C4-DBDE-44CC-96E6-C07C2943C1F9}">
      <dgm:prSet/>
      <dgm:spPr/>
      <dgm:t>
        <a:bodyPr/>
        <a:lstStyle/>
        <a:p>
          <a:r>
            <a:rPr lang="en-US" b="1" i="1" dirty="0">
              <a:latin typeface="Segoe UI" panose="020B0502040204020203" pitchFamily="34" charset="0"/>
              <a:cs typeface="Segoe UI" panose="020B0502040204020203" pitchFamily="34" charset="0"/>
            </a:rPr>
            <a:t>Revenue Management</a:t>
          </a:r>
        </a:p>
      </dgm:t>
    </dgm:pt>
    <dgm:pt modelId="{400DCECC-371B-4F17-A787-C0A47ADFCCBC}" type="parTrans" cxnId="{FEFCAA11-A360-4F85-85EE-8FC5F849CD55}">
      <dgm:prSet/>
      <dgm:spPr/>
      <dgm:t>
        <a:bodyPr/>
        <a:lstStyle/>
        <a:p>
          <a:endParaRPr lang="en-IN"/>
        </a:p>
      </dgm:t>
    </dgm:pt>
    <dgm:pt modelId="{E8F991ED-AFF0-4927-ADB5-5DD2D24AEF33}" type="sibTrans" cxnId="{FEFCAA11-A360-4F85-85EE-8FC5F849CD55}">
      <dgm:prSet/>
      <dgm:spPr/>
      <dgm:t>
        <a:bodyPr/>
        <a:lstStyle/>
        <a:p>
          <a:endParaRPr lang="en-IN"/>
        </a:p>
      </dgm:t>
    </dgm:pt>
    <dgm:pt modelId="{865C6F9E-DBC6-45D3-A988-C287D52A51D5}">
      <dgm:prSet/>
      <dgm:spPr/>
      <dgm:t>
        <a:bodyPr/>
        <a:lstStyle/>
        <a:p>
          <a:r>
            <a:rPr lang="en-US" b="1" i="1">
              <a:latin typeface="Segoe UI" panose="020B0502040204020203" pitchFamily="34" charset="0"/>
              <a:cs typeface="Segoe UI" panose="020B0502040204020203" pitchFamily="34" charset="0"/>
            </a:rPr>
            <a:t>Operational Efficiency</a:t>
          </a:r>
          <a:endParaRPr lang="en-US" b="1" i="1" dirty="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818FEE2E-564D-4157-9046-DBBB1A81A812}" type="parTrans" cxnId="{F5FF665B-2CA6-40FC-8837-8F934A0277F2}">
      <dgm:prSet/>
      <dgm:spPr/>
      <dgm:t>
        <a:bodyPr/>
        <a:lstStyle/>
        <a:p>
          <a:endParaRPr lang="en-IN"/>
        </a:p>
      </dgm:t>
    </dgm:pt>
    <dgm:pt modelId="{2E83C111-61F4-4F74-B6FA-FC3A4144F913}" type="sibTrans" cxnId="{F5FF665B-2CA6-40FC-8837-8F934A0277F2}">
      <dgm:prSet/>
      <dgm:spPr/>
      <dgm:t>
        <a:bodyPr/>
        <a:lstStyle/>
        <a:p>
          <a:endParaRPr lang="en-IN"/>
        </a:p>
      </dgm:t>
    </dgm:pt>
    <dgm:pt modelId="{9BBD1458-D7DA-4967-BD5D-C6638F50EF5B}">
      <dgm:prSet/>
      <dgm:spPr/>
      <dgm:t>
        <a:bodyPr/>
        <a:lstStyle/>
        <a:p>
          <a:r>
            <a:rPr lang="en-US" b="1" i="1">
              <a:latin typeface="Segoe UI" panose="020B0502040204020203" pitchFamily="34" charset="0"/>
              <a:cs typeface="Segoe UI" panose="020B0502040204020203" pitchFamily="34" charset="0"/>
            </a:rPr>
            <a:t>Loyalty Programs And repeat Business</a:t>
          </a:r>
          <a:endParaRPr lang="en-US" b="1" i="1" dirty="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4148352E-3328-442C-9177-FF98FA6D16DD}" type="parTrans" cxnId="{72F9CD8F-C019-4B53-B6F6-A44C19CACCF7}">
      <dgm:prSet/>
      <dgm:spPr/>
      <dgm:t>
        <a:bodyPr/>
        <a:lstStyle/>
        <a:p>
          <a:endParaRPr lang="en-IN"/>
        </a:p>
      </dgm:t>
    </dgm:pt>
    <dgm:pt modelId="{EBA689BF-1226-4071-9958-88E50FEBE67F}" type="sibTrans" cxnId="{72F9CD8F-C019-4B53-B6F6-A44C19CACCF7}">
      <dgm:prSet/>
      <dgm:spPr/>
      <dgm:t>
        <a:bodyPr/>
        <a:lstStyle/>
        <a:p>
          <a:endParaRPr lang="en-IN"/>
        </a:p>
      </dgm:t>
    </dgm:pt>
    <dgm:pt modelId="{763F1C31-5126-4C6A-A602-3367E945BB94}">
      <dgm:prSet/>
      <dgm:spPr/>
      <dgm:t>
        <a:bodyPr/>
        <a:lstStyle/>
        <a:p>
          <a:r>
            <a:rPr lang="en-US" b="1" i="1">
              <a:latin typeface="Segoe UI" panose="020B0502040204020203" pitchFamily="34" charset="0"/>
              <a:cs typeface="Segoe UI" panose="020B0502040204020203" pitchFamily="34" charset="0"/>
            </a:rPr>
            <a:t>Customer Satisfaction</a:t>
          </a:r>
          <a:endParaRPr lang="en-US" b="1" i="1" dirty="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E88A5B64-CFF8-4ED9-AF40-9E6F80C51DA2}" type="parTrans" cxnId="{C7A8C6D0-5614-4D84-B94E-64ACF9F296F0}">
      <dgm:prSet/>
      <dgm:spPr/>
      <dgm:t>
        <a:bodyPr/>
        <a:lstStyle/>
        <a:p>
          <a:endParaRPr lang="en-IN"/>
        </a:p>
      </dgm:t>
    </dgm:pt>
    <dgm:pt modelId="{39E8077B-B388-43A2-90DF-BAF29DFB2C59}" type="sibTrans" cxnId="{C7A8C6D0-5614-4D84-B94E-64ACF9F296F0}">
      <dgm:prSet/>
      <dgm:spPr/>
      <dgm:t>
        <a:bodyPr/>
        <a:lstStyle/>
        <a:p>
          <a:endParaRPr lang="en-IN"/>
        </a:p>
      </dgm:t>
    </dgm:pt>
    <dgm:pt modelId="{7589DF7D-9ECB-460B-A93F-88892FD7365B}">
      <dgm:prSet/>
      <dgm:spPr/>
      <dgm:t>
        <a:bodyPr/>
        <a:lstStyle/>
        <a:p>
          <a:r>
            <a:rPr lang="en-US" b="1" i="1" dirty="0">
              <a:latin typeface="Segoe UI" panose="020B0502040204020203" pitchFamily="34" charset="0"/>
              <a:cs typeface="Segoe UI" panose="020B0502040204020203" pitchFamily="34" charset="0"/>
            </a:rPr>
            <a:t>Marketing and Sales Satisfaction</a:t>
          </a:r>
        </a:p>
      </dgm:t>
    </dgm:pt>
    <dgm:pt modelId="{34E27496-6987-4161-94F1-E03CD5B61598}" type="parTrans" cxnId="{3233E319-9407-400A-BF62-B85E22730175}">
      <dgm:prSet/>
      <dgm:spPr/>
      <dgm:t>
        <a:bodyPr/>
        <a:lstStyle/>
        <a:p>
          <a:endParaRPr lang="en-IN"/>
        </a:p>
      </dgm:t>
    </dgm:pt>
    <dgm:pt modelId="{1B37782F-4B13-4E32-B9E0-D0A9A165CE02}" type="sibTrans" cxnId="{3233E319-9407-400A-BF62-B85E22730175}">
      <dgm:prSet/>
      <dgm:spPr/>
      <dgm:t>
        <a:bodyPr/>
        <a:lstStyle/>
        <a:p>
          <a:endParaRPr lang="en-IN"/>
        </a:p>
      </dgm:t>
    </dgm:pt>
    <dgm:pt modelId="{7187E3CF-7ABF-446E-B224-728BC2F6B0BC}" type="pres">
      <dgm:prSet presAssocID="{F49C5679-5886-4B48-A841-6ADA9A5A6424}" presName="linear" presStyleCnt="0">
        <dgm:presLayoutVars>
          <dgm:animLvl val="lvl"/>
          <dgm:resizeHandles val="exact"/>
        </dgm:presLayoutVars>
      </dgm:prSet>
      <dgm:spPr/>
    </dgm:pt>
    <dgm:pt modelId="{BFD8D34F-D5DE-41DE-A820-D272CCFBB75D}" type="pres">
      <dgm:prSet presAssocID="{53F57CD7-A6A6-4AF3-9F9E-3646BBDEC1E9}" presName="parentText" presStyleLbl="node1" presStyleIdx="0" presStyleCnt="8">
        <dgm:presLayoutVars>
          <dgm:chMax val="0"/>
          <dgm:bulletEnabled val="1"/>
        </dgm:presLayoutVars>
      </dgm:prSet>
      <dgm:spPr/>
    </dgm:pt>
    <dgm:pt modelId="{C3D376E5-CF85-4063-8461-CF1BC34144D1}" type="pres">
      <dgm:prSet presAssocID="{CA88EB2E-562B-4DA9-BC8F-9D0C5A843DE4}" presName="spacer" presStyleCnt="0"/>
      <dgm:spPr/>
    </dgm:pt>
    <dgm:pt modelId="{A6F87AD8-4AAB-4DCC-BB0E-AA1D7FBAFB91}" type="pres">
      <dgm:prSet presAssocID="{5BD34442-A8E2-4A14-B1A7-BADD396D58E8}" presName="parentText" presStyleLbl="node1" presStyleIdx="1" presStyleCnt="8">
        <dgm:presLayoutVars>
          <dgm:chMax val="0"/>
          <dgm:bulletEnabled val="1"/>
        </dgm:presLayoutVars>
      </dgm:prSet>
      <dgm:spPr/>
    </dgm:pt>
    <dgm:pt modelId="{7E72F4C0-6FBF-4261-B6C3-9A862D9291F6}" type="pres">
      <dgm:prSet presAssocID="{0528227C-8AE2-4BC3-85B7-3243C9A3EED0}" presName="spacer" presStyleCnt="0"/>
      <dgm:spPr/>
    </dgm:pt>
    <dgm:pt modelId="{FAFDA7B9-A155-48FA-B6A0-AF16C15BD282}" type="pres">
      <dgm:prSet presAssocID="{212C6A4A-0036-4215-9FB2-EB254DA6F921}" presName="parentText" presStyleLbl="node1" presStyleIdx="2" presStyleCnt="8">
        <dgm:presLayoutVars>
          <dgm:chMax val="0"/>
          <dgm:bulletEnabled val="1"/>
        </dgm:presLayoutVars>
      </dgm:prSet>
      <dgm:spPr/>
    </dgm:pt>
    <dgm:pt modelId="{A59871EC-F091-4BBC-B273-B055A63B471E}" type="pres">
      <dgm:prSet presAssocID="{21BBD316-3481-4E5C-8345-FD00044E4C94}" presName="spacer" presStyleCnt="0"/>
      <dgm:spPr/>
    </dgm:pt>
    <dgm:pt modelId="{FFE376F8-2EC5-4987-96E6-E3E256587DA4}" type="pres">
      <dgm:prSet presAssocID="{6124B3C4-DBDE-44CC-96E6-C07C2943C1F9}" presName="parentText" presStyleLbl="node1" presStyleIdx="3" presStyleCnt="8">
        <dgm:presLayoutVars>
          <dgm:chMax val="0"/>
          <dgm:bulletEnabled val="1"/>
        </dgm:presLayoutVars>
      </dgm:prSet>
      <dgm:spPr/>
    </dgm:pt>
    <dgm:pt modelId="{DEDF624C-DC7C-4A94-A493-2DBFCBB15074}" type="pres">
      <dgm:prSet presAssocID="{E8F991ED-AFF0-4927-ADB5-5DD2D24AEF33}" presName="spacer" presStyleCnt="0"/>
      <dgm:spPr/>
    </dgm:pt>
    <dgm:pt modelId="{6F686717-6808-4EFB-ADBA-BE30F0FD04B2}" type="pres">
      <dgm:prSet presAssocID="{865C6F9E-DBC6-45D3-A988-C287D52A51D5}" presName="parentText" presStyleLbl="node1" presStyleIdx="4" presStyleCnt="8">
        <dgm:presLayoutVars>
          <dgm:chMax val="0"/>
          <dgm:bulletEnabled val="1"/>
        </dgm:presLayoutVars>
      </dgm:prSet>
      <dgm:spPr/>
    </dgm:pt>
    <dgm:pt modelId="{6C488A3A-3063-4137-B98B-91ED404A1EE3}" type="pres">
      <dgm:prSet presAssocID="{2E83C111-61F4-4F74-B6FA-FC3A4144F913}" presName="spacer" presStyleCnt="0"/>
      <dgm:spPr/>
    </dgm:pt>
    <dgm:pt modelId="{92E2FBCD-CE20-4315-BDFF-026D4ABA3D2E}" type="pres">
      <dgm:prSet presAssocID="{9BBD1458-D7DA-4967-BD5D-C6638F50EF5B}" presName="parentText" presStyleLbl="node1" presStyleIdx="5" presStyleCnt="8">
        <dgm:presLayoutVars>
          <dgm:chMax val="0"/>
          <dgm:bulletEnabled val="1"/>
        </dgm:presLayoutVars>
      </dgm:prSet>
      <dgm:spPr/>
    </dgm:pt>
    <dgm:pt modelId="{98088593-E093-4B03-9AF7-A0190CAF2363}" type="pres">
      <dgm:prSet presAssocID="{EBA689BF-1226-4071-9958-88E50FEBE67F}" presName="spacer" presStyleCnt="0"/>
      <dgm:spPr/>
    </dgm:pt>
    <dgm:pt modelId="{512CE086-C080-4E36-BD6C-BD3D8C948131}" type="pres">
      <dgm:prSet presAssocID="{763F1C31-5126-4C6A-A602-3367E945BB94}" presName="parentText" presStyleLbl="node1" presStyleIdx="6" presStyleCnt="8">
        <dgm:presLayoutVars>
          <dgm:chMax val="0"/>
          <dgm:bulletEnabled val="1"/>
        </dgm:presLayoutVars>
      </dgm:prSet>
      <dgm:spPr/>
    </dgm:pt>
    <dgm:pt modelId="{C673BC2C-BA52-4943-9D61-27354A1E6CA3}" type="pres">
      <dgm:prSet presAssocID="{39E8077B-B388-43A2-90DF-BAF29DFB2C59}" presName="spacer" presStyleCnt="0"/>
      <dgm:spPr/>
    </dgm:pt>
    <dgm:pt modelId="{CD370BEF-67BB-49D4-808E-D8DD0FDBC050}" type="pres">
      <dgm:prSet presAssocID="{7589DF7D-9ECB-460B-A93F-88892FD7365B}" presName="parentText" presStyleLbl="node1" presStyleIdx="7" presStyleCnt="8">
        <dgm:presLayoutVars>
          <dgm:chMax val="0"/>
          <dgm:bulletEnabled val="1"/>
        </dgm:presLayoutVars>
      </dgm:prSet>
      <dgm:spPr/>
    </dgm:pt>
  </dgm:ptLst>
  <dgm:cxnLst>
    <dgm:cxn modelId="{13A26E11-AD07-4822-8099-FCA117A7A8D5}" type="presOf" srcId="{9BBD1458-D7DA-4967-BD5D-C6638F50EF5B}" destId="{92E2FBCD-CE20-4315-BDFF-026D4ABA3D2E}" srcOrd="0" destOrd="0" presId="urn:microsoft.com/office/officeart/2005/8/layout/vList2"/>
    <dgm:cxn modelId="{FEFCAA11-A360-4F85-85EE-8FC5F849CD55}" srcId="{F49C5679-5886-4B48-A841-6ADA9A5A6424}" destId="{6124B3C4-DBDE-44CC-96E6-C07C2943C1F9}" srcOrd="3" destOrd="0" parTransId="{400DCECC-371B-4F17-A787-C0A47ADFCCBC}" sibTransId="{E8F991ED-AFF0-4927-ADB5-5DD2D24AEF33}"/>
    <dgm:cxn modelId="{3233E319-9407-400A-BF62-B85E22730175}" srcId="{F49C5679-5886-4B48-A841-6ADA9A5A6424}" destId="{7589DF7D-9ECB-460B-A93F-88892FD7365B}" srcOrd="7" destOrd="0" parTransId="{34E27496-6987-4161-94F1-E03CD5B61598}" sibTransId="{1B37782F-4B13-4E32-B9E0-D0A9A165CE02}"/>
    <dgm:cxn modelId="{E2603423-12E9-4C62-8E22-5A7029BB5E7D}" type="presOf" srcId="{763F1C31-5126-4C6A-A602-3367E945BB94}" destId="{512CE086-C080-4E36-BD6C-BD3D8C948131}" srcOrd="0" destOrd="0" presId="urn:microsoft.com/office/officeart/2005/8/layout/vList2"/>
    <dgm:cxn modelId="{1FC3E627-AB38-46A1-ABAE-545FE79026F6}" type="presOf" srcId="{53F57CD7-A6A6-4AF3-9F9E-3646BBDEC1E9}" destId="{BFD8D34F-D5DE-41DE-A820-D272CCFBB75D}" srcOrd="0" destOrd="0" presId="urn:microsoft.com/office/officeart/2005/8/layout/vList2"/>
    <dgm:cxn modelId="{F5FF665B-2CA6-40FC-8837-8F934A0277F2}" srcId="{F49C5679-5886-4B48-A841-6ADA9A5A6424}" destId="{865C6F9E-DBC6-45D3-A988-C287D52A51D5}" srcOrd="4" destOrd="0" parTransId="{818FEE2E-564D-4157-9046-DBBB1A81A812}" sibTransId="{2E83C111-61F4-4F74-B6FA-FC3A4144F913}"/>
    <dgm:cxn modelId="{2ABBA35B-41AC-440E-948C-2E4524103E78}" type="presOf" srcId="{5BD34442-A8E2-4A14-B1A7-BADD396D58E8}" destId="{A6F87AD8-4AAB-4DCC-BB0E-AA1D7FBAFB91}" srcOrd="0" destOrd="0" presId="urn:microsoft.com/office/officeart/2005/8/layout/vList2"/>
    <dgm:cxn modelId="{50086F57-AC9F-47EB-83D9-B6DE6926AEBB}" type="presOf" srcId="{F49C5679-5886-4B48-A841-6ADA9A5A6424}" destId="{7187E3CF-7ABF-446E-B224-728BC2F6B0BC}" srcOrd="0" destOrd="0" presId="urn:microsoft.com/office/officeart/2005/8/layout/vList2"/>
    <dgm:cxn modelId="{80D71784-86C0-492F-BD8D-6C1568586682}" srcId="{F49C5679-5886-4B48-A841-6ADA9A5A6424}" destId="{212C6A4A-0036-4215-9FB2-EB254DA6F921}" srcOrd="2" destOrd="0" parTransId="{875C6694-02CA-4796-A238-4B5484D8C4F5}" sibTransId="{21BBD316-3481-4E5C-8345-FD00044E4C94}"/>
    <dgm:cxn modelId="{72F9CD8F-C019-4B53-B6F6-A44C19CACCF7}" srcId="{F49C5679-5886-4B48-A841-6ADA9A5A6424}" destId="{9BBD1458-D7DA-4967-BD5D-C6638F50EF5B}" srcOrd="5" destOrd="0" parTransId="{4148352E-3328-442C-9177-FF98FA6D16DD}" sibTransId="{EBA689BF-1226-4071-9958-88E50FEBE67F}"/>
    <dgm:cxn modelId="{E8C9A0B1-B9BA-4709-9FB0-099C7CCDD33F}" srcId="{F49C5679-5886-4B48-A841-6ADA9A5A6424}" destId="{53F57CD7-A6A6-4AF3-9F9E-3646BBDEC1E9}" srcOrd="0" destOrd="0" parTransId="{CDE789A9-CEA7-44DE-A6E8-55FE54E9EB35}" sibTransId="{CA88EB2E-562B-4DA9-BC8F-9D0C5A843DE4}"/>
    <dgm:cxn modelId="{9266E6B8-5472-4BCC-81BC-12D59AD68B37}" type="presOf" srcId="{7589DF7D-9ECB-460B-A93F-88892FD7365B}" destId="{CD370BEF-67BB-49D4-808E-D8DD0FDBC050}" srcOrd="0" destOrd="0" presId="urn:microsoft.com/office/officeart/2005/8/layout/vList2"/>
    <dgm:cxn modelId="{0A4853C3-4EA3-4BAD-95C2-904E42782858}" type="presOf" srcId="{212C6A4A-0036-4215-9FB2-EB254DA6F921}" destId="{FAFDA7B9-A155-48FA-B6A0-AF16C15BD282}" srcOrd="0" destOrd="0" presId="urn:microsoft.com/office/officeart/2005/8/layout/vList2"/>
    <dgm:cxn modelId="{C7A8C6D0-5614-4D84-B94E-64ACF9F296F0}" srcId="{F49C5679-5886-4B48-A841-6ADA9A5A6424}" destId="{763F1C31-5126-4C6A-A602-3367E945BB94}" srcOrd="6" destOrd="0" parTransId="{E88A5B64-CFF8-4ED9-AF40-9E6F80C51DA2}" sibTransId="{39E8077B-B388-43A2-90DF-BAF29DFB2C59}"/>
    <dgm:cxn modelId="{25A0E5D4-8F76-4D2A-BCEE-67D0CBC43036}" srcId="{F49C5679-5886-4B48-A841-6ADA9A5A6424}" destId="{5BD34442-A8E2-4A14-B1A7-BADD396D58E8}" srcOrd="1" destOrd="0" parTransId="{1656A641-B832-49F1-9F9A-8BEBE36D4482}" sibTransId="{0528227C-8AE2-4BC3-85B7-3243C9A3EED0}"/>
    <dgm:cxn modelId="{F032A2E9-C2D5-4DEA-83E0-3FB7E47292A3}" type="presOf" srcId="{6124B3C4-DBDE-44CC-96E6-C07C2943C1F9}" destId="{FFE376F8-2EC5-4987-96E6-E3E256587DA4}" srcOrd="0" destOrd="0" presId="urn:microsoft.com/office/officeart/2005/8/layout/vList2"/>
    <dgm:cxn modelId="{B7CB05F2-A569-488D-A22A-9B306A6641BD}" type="presOf" srcId="{865C6F9E-DBC6-45D3-A988-C287D52A51D5}" destId="{6F686717-6808-4EFB-ADBA-BE30F0FD04B2}" srcOrd="0" destOrd="0" presId="urn:microsoft.com/office/officeart/2005/8/layout/vList2"/>
    <dgm:cxn modelId="{DB972E2E-166F-4006-BAEB-8E0A69318B94}" type="presParOf" srcId="{7187E3CF-7ABF-446E-B224-728BC2F6B0BC}" destId="{BFD8D34F-D5DE-41DE-A820-D272CCFBB75D}" srcOrd="0" destOrd="0" presId="urn:microsoft.com/office/officeart/2005/8/layout/vList2"/>
    <dgm:cxn modelId="{968EC5CA-9B7C-40C8-91B3-382B03FA95B5}" type="presParOf" srcId="{7187E3CF-7ABF-446E-B224-728BC2F6B0BC}" destId="{C3D376E5-CF85-4063-8461-CF1BC34144D1}" srcOrd="1" destOrd="0" presId="urn:microsoft.com/office/officeart/2005/8/layout/vList2"/>
    <dgm:cxn modelId="{8B83206E-0BC9-4221-BFC5-4B8B4C52CF42}" type="presParOf" srcId="{7187E3CF-7ABF-446E-B224-728BC2F6B0BC}" destId="{A6F87AD8-4AAB-4DCC-BB0E-AA1D7FBAFB91}" srcOrd="2" destOrd="0" presId="urn:microsoft.com/office/officeart/2005/8/layout/vList2"/>
    <dgm:cxn modelId="{A138B24F-EB07-4947-B226-8A61A810C589}" type="presParOf" srcId="{7187E3CF-7ABF-446E-B224-728BC2F6B0BC}" destId="{7E72F4C0-6FBF-4261-B6C3-9A862D9291F6}" srcOrd="3" destOrd="0" presId="urn:microsoft.com/office/officeart/2005/8/layout/vList2"/>
    <dgm:cxn modelId="{860801A2-8DD2-4DBF-BA27-5B3621E0B374}" type="presParOf" srcId="{7187E3CF-7ABF-446E-B224-728BC2F6B0BC}" destId="{FAFDA7B9-A155-48FA-B6A0-AF16C15BD282}" srcOrd="4" destOrd="0" presId="urn:microsoft.com/office/officeart/2005/8/layout/vList2"/>
    <dgm:cxn modelId="{71019EB3-17B9-40F8-BF9E-B491147B104B}" type="presParOf" srcId="{7187E3CF-7ABF-446E-B224-728BC2F6B0BC}" destId="{A59871EC-F091-4BBC-B273-B055A63B471E}" srcOrd="5" destOrd="0" presId="urn:microsoft.com/office/officeart/2005/8/layout/vList2"/>
    <dgm:cxn modelId="{C67102BB-0E2B-473F-985D-BA0A9915E215}" type="presParOf" srcId="{7187E3CF-7ABF-446E-B224-728BC2F6B0BC}" destId="{FFE376F8-2EC5-4987-96E6-E3E256587DA4}" srcOrd="6" destOrd="0" presId="urn:microsoft.com/office/officeart/2005/8/layout/vList2"/>
    <dgm:cxn modelId="{F4B195B9-624E-4D7B-B2D7-2DDB826736BB}" type="presParOf" srcId="{7187E3CF-7ABF-446E-B224-728BC2F6B0BC}" destId="{DEDF624C-DC7C-4A94-A493-2DBFCBB15074}" srcOrd="7" destOrd="0" presId="urn:microsoft.com/office/officeart/2005/8/layout/vList2"/>
    <dgm:cxn modelId="{AD3BA4BD-85B9-43C1-9981-68618C7E625D}" type="presParOf" srcId="{7187E3CF-7ABF-446E-B224-728BC2F6B0BC}" destId="{6F686717-6808-4EFB-ADBA-BE30F0FD04B2}" srcOrd="8" destOrd="0" presId="urn:microsoft.com/office/officeart/2005/8/layout/vList2"/>
    <dgm:cxn modelId="{D2F94618-4EFF-4398-83A4-84B0E860E8A5}" type="presParOf" srcId="{7187E3CF-7ABF-446E-B224-728BC2F6B0BC}" destId="{6C488A3A-3063-4137-B98B-91ED404A1EE3}" srcOrd="9" destOrd="0" presId="urn:microsoft.com/office/officeart/2005/8/layout/vList2"/>
    <dgm:cxn modelId="{E821DB67-EC1F-4CB2-ABD1-A1E897FD70C0}" type="presParOf" srcId="{7187E3CF-7ABF-446E-B224-728BC2F6B0BC}" destId="{92E2FBCD-CE20-4315-BDFF-026D4ABA3D2E}" srcOrd="10" destOrd="0" presId="urn:microsoft.com/office/officeart/2005/8/layout/vList2"/>
    <dgm:cxn modelId="{5FE5CC6F-D2E3-419C-8CCC-D991C35AA4AE}" type="presParOf" srcId="{7187E3CF-7ABF-446E-B224-728BC2F6B0BC}" destId="{98088593-E093-4B03-9AF7-A0190CAF2363}" srcOrd="11" destOrd="0" presId="urn:microsoft.com/office/officeart/2005/8/layout/vList2"/>
    <dgm:cxn modelId="{50306A62-BD81-43BB-A83F-BEFD89DD9F3F}" type="presParOf" srcId="{7187E3CF-7ABF-446E-B224-728BC2F6B0BC}" destId="{512CE086-C080-4E36-BD6C-BD3D8C948131}" srcOrd="12" destOrd="0" presId="urn:microsoft.com/office/officeart/2005/8/layout/vList2"/>
    <dgm:cxn modelId="{42E17268-C4D7-4686-B950-492F80335E00}" type="presParOf" srcId="{7187E3CF-7ABF-446E-B224-728BC2F6B0BC}" destId="{C673BC2C-BA52-4943-9D61-27354A1E6CA3}" srcOrd="13" destOrd="0" presId="urn:microsoft.com/office/officeart/2005/8/layout/vList2"/>
    <dgm:cxn modelId="{A1453877-5114-4ED5-B926-6DF0855FE3DF}" type="presParOf" srcId="{7187E3CF-7ABF-446E-B224-728BC2F6B0BC}" destId="{CD370BEF-67BB-49D4-808E-D8DD0FDBC050}" srcOrd="1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1E19FE9-BED1-42C2-8594-09C5F545E746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IN"/>
        </a:p>
      </dgm:t>
    </dgm:pt>
    <dgm:pt modelId="{B9A356DE-ED61-4402-B5C3-23580A920B5A}">
      <dgm:prSet/>
      <dgm:spPr>
        <a:solidFill>
          <a:srgbClr val="C00000"/>
        </a:solidFill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1" i="0" dirty="0"/>
            <a:t>Most cancellations come from TA/TO channels and transient customers.</a:t>
          </a:r>
        </a:p>
      </dgm:t>
    </dgm:pt>
    <dgm:pt modelId="{0D4C08E0-33B2-44D1-98A3-D481CA94DBF3}" type="parTrans" cxnId="{67A2C3DE-2905-42C7-BB1A-6301F2782C87}">
      <dgm:prSet/>
      <dgm:spPr/>
      <dgm:t>
        <a:bodyPr/>
        <a:lstStyle/>
        <a:p>
          <a:endParaRPr lang="en-IN" b="1"/>
        </a:p>
      </dgm:t>
    </dgm:pt>
    <dgm:pt modelId="{1D68B2AA-0544-4EA4-A3CD-7B3E1482E387}" type="sibTrans" cxnId="{67A2C3DE-2905-42C7-BB1A-6301F2782C87}">
      <dgm:prSet/>
      <dgm:spPr/>
      <dgm:t>
        <a:bodyPr/>
        <a:lstStyle/>
        <a:p>
          <a:endParaRPr lang="en-IN" b="1"/>
        </a:p>
      </dgm:t>
    </dgm:pt>
    <dgm:pt modelId="{8595A86A-FE4E-42FC-A296-F274BD6B86A6}">
      <dgm:prSet/>
      <dgm:spPr>
        <a:solidFill>
          <a:srgbClr val="C00000"/>
        </a:solidFill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1" i="0" dirty="0"/>
            <a:t>Cancellations are highest during peak months (Jun – Aug)</a:t>
          </a:r>
        </a:p>
      </dgm:t>
    </dgm:pt>
    <dgm:pt modelId="{BFD64841-9ECD-4A0E-A073-541B7EACE32F}" type="parTrans" cxnId="{1FD93BD7-88DF-4BBC-9987-925BD734E3ED}">
      <dgm:prSet/>
      <dgm:spPr/>
      <dgm:t>
        <a:bodyPr/>
        <a:lstStyle/>
        <a:p>
          <a:endParaRPr lang="en-IN" b="1"/>
        </a:p>
      </dgm:t>
    </dgm:pt>
    <dgm:pt modelId="{9DC57626-7FB4-4F8B-88A9-F76D28F11158}" type="sibTrans" cxnId="{1FD93BD7-88DF-4BBC-9987-925BD734E3ED}">
      <dgm:prSet/>
      <dgm:spPr/>
      <dgm:t>
        <a:bodyPr/>
        <a:lstStyle/>
        <a:p>
          <a:endParaRPr lang="en-IN" b="1"/>
        </a:p>
      </dgm:t>
    </dgm:pt>
    <dgm:pt modelId="{A7BDFC95-49B7-45A9-81EF-EBBFEE081DF3}">
      <dgm:prSet/>
      <dgm:spPr>
        <a:solidFill>
          <a:schemeClr val="accent6">
            <a:lumMod val="50000"/>
          </a:schemeClr>
        </a:solidFill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1" i="0" dirty="0"/>
            <a:t>Corporate bookings have zero cancellations</a:t>
          </a:r>
        </a:p>
      </dgm:t>
    </dgm:pt>
    <dgm:pt modelId="{764047ED-14AE-414E-985A-103E060B18C0}" type="parTrans" cxnId="{8380D695-3608-4725-B324-4106E869B824}">
      <dgm:prSet/>
      <dgm:spPr/>
      <dgm:t>
        <a:bodyPr/>
        <a:lstStyle/>
        <a:p>
          <a:endParaRPr lang="en-IN" b="1"/>
        </a:p>
      </dgm:t>
    </dgm:pt>
    <dgm:pt modelId="{7CD75417-2DD1-4287-8273-E2BB510644B6}" type="sibTrans" cxnId="{8380D695-3608-4725-B324-4106E869B824}">
      <dgm:prSet/>
      <dgm:spPr/>
      <dgm:t>
        <a:bodyPr/>
        <a:lstStyle/>
        <a:p>
          <a:endParaRPr lang="en-IN" b="1"/>
        </a:p>
      </dgm:t>
    </dgm:pt>
    <dgm:pt modelId="{9445218D-7BD8-447D-AB97-CF8BA6535E27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1" i="0"/>
            <a:t>Group and GDS channels contribute very few cancellations.</a:t>
          </a:r>
        </a:p>
      </dgm:t>
    </dgm:pt>
    <dgm:pt modelId="{7DC7961C-55C0-46E3-9407-DBF325E54723}" type="parTrans" cxnId="{FFE5EFD7-E7F6-4862-80A2-46A8529D09AA}">
      <dgm:prSet/>
      <dgm:spPr/>
      <dgm:t>
        <a:bodyPr/>
        <a:lstStyle/>
        <a:p>
          <a:endParaRPr lang="en-IN" b="1"/>
        </a:p>
      </dgm:t>
    </dgm:pt>
    <dgm:pt modelId="{5BCE9C59-94B9-47A7-9CA2-E49001CB38A1}" type="sibTrans" cxnId="{FFE5EFD7-E7F6-4862-80A2-46A8529D09AA}">
      <dgm:prSet/>
      <dgm:spPr/>
      <dgm:t>
        <a:bodyPr/>
        <a:lstStyle/>
        <a:p>
          <a:endParaRPr lang="en-IN" b="1"/>
        </a:p>
      </dgm:t>
    </dgm:pt>
    <dgm:pt modelId="{F66BFFF1-6E4D-4025-B1C5-96EAB0CB0FD0}" type="pres">
      <dgm:prSet presAssocID="{91E19FE9-BED1-42C2-8594-09C5F545E746}" presName="Name0" presStyleCnt="0">
        <dgm:presLayoutVars>
          <dgm:chMax val="7"/>
          <dgm:chPref val="7"/>
          <dgm:dir/>
        </dgm:presLayoutVars>
      </dgm:prSet>
      <dgm:spPr/>
    </dgm:pt>
    <dgm:pt modelId="{FA5BFE2F-4EF9-434B-88DF-784B44ABDF79}" type="pres">
      <dgm:prSet presAssocID="{91E19FE9-BED1-42C2-8594-09C5F545E746}" presName="Name1" presStyleCnt="0"/>
      <dgm:spPr/>
    </dgm:pt>
    <dgm:pt modelId="{9BB1A324-AFCA-44B5-A596-1663423670C8}" type="pres">
      <dgm:prSet presAssocID="{91E19FE9-BED1-42C2-8594-09C5F545E746}" presName="cycle" presStyleCnt="0"/>
      <dgm:spPr/>
    </dgm:pt>
    <dgm:pt modelId="{F04D60A3-4B0E-4A1E-8563-5357990B854E}" type="pres">
      <dgm:prSet presAssocID="{91E19FE9-BED1-42C2-8594-09C5F545E746}" presName="srcNode" presStyleLbl="node1" presStyleIdx="0" presStyleCnt="4"/>
      <dgm:spPr/>
    </dgm:pt>
    <dgm:pt modelId="{09D17CBE-A2E0-4171-A307-301166A02A5F}" type="pres">
      <dgm:prSet presAssocID="{91E19FE9-BED1-42C2-8594-09C5F545E746}" presName="conn" presStyleLbl="parChTrans1D2" presStyleIdx="0" presStyleCnt="1"/>
      <dgm:spPr/>
    </dgm:pt>
    <dgm:pt modelId="{A299215F-CC3E-40DC-9708-420DF1CC5BDA}" type="pres">
      <dgm:prSet presAssocID="{91E19FE9-BED1-42C2-8594-09C5F545E746}" presName="extraNode" presStyleLbl="node1" presStyleIdx="0" presStyleCnt="4"/>
      <dgm:spPr/>
    </dgm:pt>
    <dgm:pt modelId="{F0328D6E-930F-4003-9D36-C7989D2F2790}" type="pres">
      <dgm:prSet presAssocID="{91E19FE9-BED1-42C2-8594-09C5F545E746}" presName="dstNode" presStyleLbl="node1" presStyleIdx="0" presStyleCnt="4"/>
      <dgm:spPr/>
    </dgm:pt>
    <dgm:pt modelId="{C575BFB9-50C1-48E4-86F4-8AB98844D991}" type="pres">
      <dgm:prSet presAssocID="{B9A356DE-ED61-4402-B5C3-23580A920B5A}" presName="text_1" presStyleLbl="node1" presStyleIdx="0" presStyleCnt="4" custScaleY="124653">
        <dgm:presLayoutVars>
          <dgm:bulletEnabled val="1"/>
        </dgm:presLayoutVars>
      </dgm:prSet>
      <dgm:spPr/>
    </dgm:pt>
    <dgm:pt modelId="{8765E2F7-6560-4298-839D-EC6642F66294}" type="pres">
      <dgm:prSet presAssocID="{B9A356DE-ED61-4402-B5C3-23580A920B5A}" presName="accent_1" presStyleCnt="0"/>
      <dgm:spPr/>
    </dgm:pt>
    <dgm:pt modelId="{97DFDC2C-6178-4583-A95B-C3ADDC273274}" type="pres">
      <dgm:prSet presAssocID="{B9A356DE-ED61-4402-B5C3-23580A920B5A}" presName="accentRepeatNode" presStyleLbl="solidFgAcc1" presStyleIdx="0" presStyleCnt="4" custLinFactNeighborX="-1756"/>
      <dgm:spPr/>
    </dgm:pt>
    <dgm:pt modelId="{A3B92FF0-BE65-45DE-B1C7-1DF67DCEED59}" type="pres">
      <dgm:prSet presAssocID="{8595A86A-FE4E-42FC-A296-F274BD6B86A6}" presName="text_2" presStyleLbl="node1" presStyleIdx="1" presStyleCnt="4" custScaleY="129719">
        <dgm:presLayoutVars>
          <dgm:bulletEnabled val="1"/>
        </dgm:presLayoutVars>
      </dgm:prSet>
      <dgm:spPr/>
    </dgm:pt>
    <dgm:pt modelId="{E0F8641C-212E-46C3-81F1-AA1C9692400C}" type="pres">
      <dgm:prSet presAssocID="{8595A86A-FE4E-42FC-A296-F274BD6B86A6}" presName="accent_2" presStyleCnt="0"/>
      <dgm:spPr/>
    </dgm:pt>
    <dgm:pt modelId="{5AD36686-D289-4ADD-9BAC-85DB530943C4}" type="pres">
      <dgm:prSet presAssocID="{8595A86A-FE4E-42FC-A296-F274BD6B86A6}" presName="accentRepeatNode" presStyleLbl="solidFgAcc1" presStyleIdx="1" presStyleCnt="4"/>
      <dgm:spPr/>
    </dgm:pt>
    <dgm:pt modelId="{53BEF21E-2F23-4B88-A0FD-4563D7069F56}" type="pres">
      <dgm:prSet presAssocID="{A7BDFC95-49B7-45A9-81EF-EBBFEE081DF3}" presName="text_3" presStyleLbl="node1" presStyleIdx="2" presStyleCnt="4" custScaleY="116292">
        <dgm:presLayoutVars>
          <dgm:bulletEnabled val="1"/>
        </dgm:presLayoutVars>
      </dgm:prSet>
      <dgm:spPr/>
    </dgm:pt>
    <dgm:pt modelId="{D989E260-AF4A-476D-AAF2-019FE7DDFBF1}" type="pres">
      <dgm:prSet presAssocID="{A7BDFC95-49B7-45A9-81EF-EBBFEE081DF3}" presName="accent_3" presStyleCnt="0"/>
      <dgm:spPr/>
    </dgm:pt>
    <dgm:pt modelId="{16A77C50-0DAF-45AB-A4B8-9F6C373DA8BB}" type="pres">
      <dgm:prSet presAssocID="{A7BDFC95-49B7-45A9-81EF-EBBFEE081DF3}" presName="accentRepeatNode" presStyleLbl="solidFgAcc1" presStyleIdx="2" presStyleCnt="4"/>
      <dgm:spPr/>
    </dgm:pt>
    <dgm:pt modelId="{2163FA17-F3CB-4937-9916-2F7306470CFF}" type="pres">
      <dgm:prSet presAssocID="{9445218D-7BD8-447D-AB97-CF8BA6535E27}" presName="text_4" presStyleLbl="node1" presStyleIdx="3" presStyleCnt="4" custScaleY="123661">
        <dgm:presLayoutVars>
          <dgm:bulletEnabled val="1"/>
        </dgm:presLayoutVars>
      </dgm:prSet>
      <dgm:spPr/>
    </dgm:pt>
    <dgm:pt modelId="{AD5A5272-7FC0-4338-A00A-509610912A80}" type="pres">
      <dgm:prSet presAssocID="{9445218D-7BD8-447D-AB97-CF8BA6535E27}" presName="accent_4" presStyleCnt="0"/>
      <dgm:spPr/>
    </dgm:pt>
    <dgm:pt modelId="{15797C26-7ACE-4403-996E-891138B46750}" type="pres">
      <dgm:prSet presAssocID="{9445218D-7BD8-447D-AB97-CF8BA6535E27}" presName="accentRepeatNode" presStyleLbl="solidFgAcc1" presStyleIdx="3" presStyleCnt="4"/>
      <dgm:spPr/>
    </dgm:pt>
  </dgm:ptLst>
  <dgm:cxnLst>
    <dgm:cxn modelId="{A8F06611-6250-4796-8B08-5DB314F40660}" type="presOf" srcId="{8595A86A-FE4E-42FC-A296-F274BD6B86A6}" destId="{A3B92FF0-BE65-45DE-B1C7-1DF67DCEED59}" srcOrd="0" destOrd="0" presId="urn:microsoft.com/office/officeart/2008/layout/VerticalCurvedList"/>
    <dgm:cxn modelId="{5217473D-6D4C-4F67-819B-E4E40C8B39FB}" type="presOf" srcId="{9445218D-7BD8-447D-AB97-CF8BA6535E27}" destId="{2163FA17-F3CB-4937-9916-2F7306470CFF}" srcOrd="0" destOrd="0" presId="urn:microsoft.com/office/officeart/2008/layout/VerticalCurvedList"/>
    <dgm:cxn modelId="{8380D695-3608-4725-B324-4106E869B824}" srcId="{91E19FE9-BED1-42C2-8594-09C5F545E746}" destId="{A7BDFC95-49B7-45A9-81EF-EBBFEE081DF3}" srcOrd="2" destOrd="0" parTransId="{764047ED-14AE-414E-985A-103E060B18C0}" sibTransId="{7CD75417-2DD1-4287-8273-E2BB510644B6}"/>
    <dgm:cxn modelId="{E331B4A3-169D-428D-BECB-C14C5377AC4B}" type="presOf" srcId="{B9A356DE-ED61-4402-B5C3-23580A920B5A}" destId="{C575BFB9-50C1-48E4-86F4-8AB98844D991}" srcOrd="0" destOrd="0" presId="urn:microsoft.com/office/officeart/2008/layout/VerticalCurvedList"/>
    <dgm:cxn modelId="{01A226D1-3958-454A-863F-8C63958BA2FC}" type="presOf" srcId="{A7BDFC95-49B7-45A9-81EF-EBBFEE081DF3}" destId="{53BEF21E-2F23-4B88-A0FD-4563D7069F56}" srcOrd="0" destOrd="0" presId="urn:microsoft.com/office/officeart/2008/layout/VerticalCurvedList"/>
    <dgm:cxn modelId="{1FD93BD7-88DF-4BBC-9987-925BD734E3ED}" srcId="{91E19FE9-BED1-42C2-8594-09C5F545E746}" destId="{8595A86A-FE4E-42FC-A296-F274BD6B86A6}" srcOrd="1" destOrd="0" parTransId="{BFD64841-9ECD-4A0E-A073-541B7EACE32F}" sibTransId="{9DC57626-7FB4-4F8B-88A9-F76D28F11158}"/>
    <dgm:cxn modelId="{FFE5EFD7-E7F6-4862-80A2-46A8529D09AA}" srcId="{91E19FE9-BED1-42C2-8594-09C5F545E746}" destId="{9445218D-7BD8-447D-AB97-CF8BA6535E27}" srcOrd="3" destOrd="0" parTransId="{7DC7961C-55C0-46E3-9407-DBF325E54723}" sibTransId="{5BCE9C59-94B9-47A7-9CA2-E49001CB38A1}"/>
    <dgm:cxn modelId="{67A2C3DE-2905-42C7-BB1A-6301F2782C87}" srcId="{91E19FE9-BED1-42C2-8594-09C5F545E746}" destId="{B9A356DE-ED61-4402-B5C3-23580A920B5A}" srcOrd="0" destOrd="0" parTransId="{0D4C08E0-33B2-44D1-98A3-D481CA94DBF3}" sibTransId="{1D68B2AA-0544-4EA4-A3CD-7B3E1482E387}"/>
    <dgm:cxn modelId="{D143F8E4-6D85-49C8-81C9-F112556D5289}" type="presOf" srcId="{91E19FE9-BED1-42C2-8594-09C5F545E746}" destId="{F66BFFF1-6E4D-4025-B1C5-96EAB0CB0FD0}" srcOrd="0" destOrd="0" presId="urn:microsoft.com/office/officeart/2008/layout/VerticalCurvedList"/>
    <dgm:cxn modelId="{7DC575FF-37EC-4ED0-9249-0DF55417BE17}" type="presOf" srcId="{1D68B2AA-0544-4EA4-A3CD-7B3E1482E387}" destId="{09D17CBE-A2E0-4171-A307-301166A02A5F}" srcOrd="0" destOrd="0" presId="urn:microsoft.com/office/officeart/2008/layout/VerticalCurvedList"/>
    <dgm:cxn modelId="{A4CA5CF0-DCFD-4F0D-8E27-1180C29CB45E}" type="presParOf" srcId="{F66BFFF1-6E4D-4025-B1C5-96EAB0CB0FD0}" destId="{FA5BFE2F-4EF9-434B-88DF-784B44ABDF79}" srcOrd="0" destOrd="0" presId="urn:microsoft.com/office/officeart/2008/layout/VerticalCurvedList"/>
    <dgm:cxn modelId="{B80BE6E3-3CA3-4A5A-BF16-33D7CE945DE6}" type="presParOf" srcId="{FA5BFE2F-4EF9-434B-88DF-784B44ABDF79}" destId="{9BB1A324-AFCA-44B5-A596-1663423670C8}" srcOrd="0" destOrd="0" presId="urn:microsoft.com/office/officeart/2008/layout/VerticalCurvedList"/>
    <dgm:cxn modelId="{6969C97D-F029-4901-B8A2-1DDC847A89BA}" type="presParOf" srcId="{9BB1A324-AFCA-44B5-A596-1663423670C8}" destId="{F04D60A3-4B0E-4A1E-8563-5357990B854E}" srcOrd="0" destOrd="0" presId="urn:microsoft.com/office/officeart/2008/layout/VerticalCurvedList"/>
    <dgm:cxn modelId="{E0947B31-BABD-4F60-93C9-F3BB2FDA5483}" type="presParOf" srcId="{9BB1A324-AFCA-44B5-A596-1663423670C8}" destId="{09D17CBE-A2E0-4171-A307-301166A02A5F}" srcOrd="1" destOrd="0" presId="urn:microsoft.com/office/officeart/2008/layout/VerticalCurvedList"/>
    <dgm:cxn modelId="{ED6FA7C6-70DE-412C-BF09-12FEB0188DC5}" type="presParOf" srcId="{9BB1A324-AFCA-44B5-A596-1663423670C8}" destId="{A299215F-CC3E-40DC-9708-420DF1CC5BDA}" srcOrd="2" destOrd="0" presId="urn:microsoft.com/office/officeart/2008/layout/VerticalCurvedList"/>
    <dgm:cxn modelId="{BCF3DCEA-1AB2-4B5C-BD2C-2D29EFDCC27A}" type="presParOf" srcId="{9BB1A324-AFCA-44B5-A596-1663423670C8}" destId="{F0328D6E-930F-4003-9D36-C7989D2F2790}" srcOrd="3" destOrd="0" presId="urn:microsoft.com/office/officeart/2008/layout/VerticalCurvedList"/>
    <dgm:cxn modelId="{10FCE4B6-C93C-4962-90AD-AF3ABEAD1BB8}" type="presParOf" srcId="{FA5BFE2F-4EF9-434B-88DF-784B44ABDF79}" destId="{C575BFB9-50C1-48E4-86F4-8AB98844D991}" srcOrd="1" destOrd="0" presId="urn:microsoft.com/office/officeart/2008/layout/VerticalCurvedList"/>
    <dgm:cxn modelId="{8BEE26FA-5941-455E-BB16-E8B716A69718}" type="presParOf" srcId="{FA5BFE2F-4EF9-434B-88DF-784B44ABDF79}" destId="{8765E2F7-6560-4298-839D-EC6642F66294}" srcOrd="2" destOrd="0" presId="urn:microsoft.com/office/officeart/2008/layout/VerticalCurvedList"/>
    <dgm:cxn modelId="{C7C35A1E-C2B9-40A1-87CC-B1FD5467CFF1}" type="presParOf" srcId="{8765E2F7-6560-4298-839D-EC6642F66294}" destId="{97DFDC2C-6178-4583-A95B-C3ADDC273274}" srcOrd="0" destOrd="0" presId="urn:microsoft.com/office/officeart/2008/layout/VerticalCurvedList"/>
    <dgm:cxn modelId="{A07C25FF-BDCE-4955-ADCE-B62FB9088E87}" type="presParOf" srcId="{FA5BFE2F-4EF9-434B-88DF-784B44ABDF79}" destId="{A3B92FF0-BE65-45DE-B1C7-1DF67DCEED59}" srcOrd="3" destOrd="0" presId="urn:microsoft.com/office/officeart/2008/layout/VerticalCurvedList"/>
    <dgm:cxn modelId="{18E77674-5AC5-469D-B55B-180E5BC86855}" type="presParOf" srcId="{FA5BFE2F-4EF9-434B-88DF-784B44ABDF79}" destId="{E0F8641C-212E-46C3-81F1-AA1C9692400C}" srcOrd="4" destOrd="0" presId="urn:microsoft.com/office/officeart/2008/layout/VerticalCurvedList"/>
    <dgm:cxn modelId="{1F585351-CCF0-49E1-A601-D5868985AB76}" type="presParOf" srcId="{E0F8641C-212E-46C3-81F1-AA1C9692400C}" destId="{5AD36686-D289-4ADD-9BAC-85DB530943C4}" srcOrd="0" destOrd="0" presId="urn:microsoft.com/office/officeart/2008/layout/VerticalCurvedList"/>
    <dgm:cxn modelId="{998E1FF2-6A8F-4DCF-8364-97D9ACB7923E}" type="presParOf" srcId="{FA5BFE2F-4EF9-434B-88DF-784B44ABDF79}" destId="{53BEF21E-2F23-4B88-A0FD-4563D7069F56}" srcOrd="5" destOrd="0" presId="urn:microsoft.com/office/officeart/2008/layout/VerticalCurvedList"/>
    <dgm:cxn modelId="{64712600-FDAC-4F55-9B97-FE5CEA350E3D}" type="presParOf" srcId="{FA5BFE2F-4EF9-434B-88DF-784B44ABDF79}" destId="{D989E260-AF4A-476D-AAF2-019FE7DDFBF1}" srcOrd="6" destOrd="0" presId="urn:microsoft.com/office/officeart/2008/layout/VerticalCurvedList"/>
    <dgm:cxn modelId="{F088AAE2-9D0A-440B-9D2C-B13EF03ECB42}" type="presParOf" srcId="{D989E260-AF4A-476D-AAF2-019FE7DDFBF1}" destId="{16A77C50-0DAF-45AB-A4B8-9F6C373DA8BB}" srcOrd="0" destOrd="0" presId="urn:microsoft.com/office/officeart/2008/layout/VerticalCurvedList"/>
    <dgm:cxn modelId="{E3C5B81F-3B6A-400A-9A53-903A53E2353F}" type="presParOf" srcId="{FA5BFE2F-4EF9-434B-88DF-784B44ABDF79}" destId="{2163FA17-F3CB-4937-9916-2F7306470CFF}" srcOrd="7" destOrd="0" presId="urn:microsoft.com/office/officeart/2008/layout/VerticalCurvedList"/>
    <dgm:cxn modelId="{58991B75-225E-458A-B5C7-6FE18F1EE0EA}" type="presParOf" srcId="{FA5BFE2F-4EF9-434B-88DF-784B44ABDF79}" destId="{AD5A5272-7FC0-4338-A00A-509610912A80}" srcOrd="8" destOrd="0" presId="urn:microsoft.com/office/officeart/2008/layout/VerticalCurvedList"/>
    <dgm:cxn modelId="{D30DE500-8C3B-4A35-9AA4-68E86DB21645}" type="presParOf" srcId="{AD5A5272-7FC0-4338-A00A-509610912A80}" destId="{15797C26-7ACE-4403-996E-891138B46750}" srcOrd="0" destOrd="0" presId="urn:microsoft.com/office/officeart/2008/layout/VerticalCurvedList"/>
  </dgm:cxnLst>
  <dgm:bg>
    <a:noFill/>
  </dgm:bg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CA094C9-845E-4818-8FC8-0AC86304FB00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IN"/>
        </a:p>
      </dgm:t>
    </dgm:pt>
    <dgm:pt modelId="{AD5059C5-5936-4C86-8BFA-F02252F8AA79}">
      <dgm:prSet phldrT="[Text]"/>
      <dgm:spPr>
        <a:solidFill>
          <a:schemeClr val="accent6">
            <a:lumMod val="75000"/>
          </a:schemeClr>
        </a:solidFill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1" i="0" dirty="0"/>
            <a:t>Transient: 86% of total customers.</a:t>
          </a:r>
          <a:endParaRPr lang="en-IN" b="1" dirty="0"/>
        </a:p>
      </dgm:t>
    </dgm:pt>
    <dgm:pt modelId="{777A15A8-C94F-401F-AF3C-4388D9CF6AB4}" type="parTrans" cxnId="{6B0C8023-13F2-4D2F-A5F2-5E62E360F8D0}">
      <dgm:prSet/>
      <dgm:spPr/>
      <dgm:t>
        <a:bodyPr/>
        <a:lstStyle/>
        <a:p>
          <a:endParaRPr lang="en-IN"/>
        </a:p>
      </dgm:t>
    </dgm:pt>
    <dgm:pt modelId="{D35F0CD4-951B-4C7A-9A42-0C4E372F33B0}" type="sibTrans" cxnId="{6B0C8023-13F2-4D2F-A5F2-5E62E360F8D0}">
      <dgm:prSet/>
      <dgm:spPr/>
      <dgm:t>
        <a:bodyPr/>
        <a:lstStyle/>
        <a:p>
          <a:endParaRPr lang="en-IN"/>
        </a:p>
      </dgm:t>
    </dgm:pt>
    <dgm:pt modelId="{31ED4493-8DDF-46E6-942E-B7848E8642BF}">
      <dgm:prSet/>
      <dgm:spPr>
        <a:solidFill>
          <a:srgbClr val="00B050"/>
        </a:solidFill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1" i="0" dirty="0"/>
            <a:t>TA/TO channel: 78% of all bookings.</a:t>
          </a:r>
        </a:p>
      </dgm:t>
    </dgm:pt>
    <dgm:pt modelId="{4379C57D-12B9-4553-B4C9-699700CF8B25}" type="parTrans" cxnId="{6181BE42-D6D8-41EB-8805-E82ED1940A69}">
      <dgm:prSet/>
      <dgm:spPr/>
      <dgm:t>
        <a:bodyPr/>
        <a:lstStyle/>
        <a:p>
          <a:endParaRPr lang="en-IN"/>
        </a:p>
      </dgm:t>
    </dgm:pt>
    <dgm:pt modelId="{D5C4BC69-A41B-4B8C-8E09-0D164467E997}" type="sibTrans" cxnId="{6181BE42-D6D8-41EB-8805-E82ED1940A69}">
      <dgm:prSet/>
      <dgm:spPr/>
      <dgm:t>
        <a:bodyPr/>
        <a:lstStyle/>
        <a:p>
          <a:endParaRPr lang="en-IN"/>
        </a:p>
      </dgm:t>
    </dgm:pt>
    <dgm:pt modelId="{F1433BEE-BBCA-48C1-8CF4-5BB9FF09523B}">
      <dgm:prSet/>
      <dgm:spPr>
        <a:solidFill>
          <a:srgbClr val="C00000"/>
        </a:solidFill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1" i="0" dirty="0"/>
            <a:t>Group, Contract, GDS, and Corporate: less than 10% </a:t>
          </a:r>
        </a:p>
      </dgm:t>
    </dgm:pt>
    <dgm:pt modelId="{2440B48C-B775-4A42-93D8-27A3FB51C0EE}" type="parTrans" cxnId="{C7744592-4D3D-4DFA-AFD9-970B86D01DD1}">
      <dgm:prSet/>
      <dgm:spPr/>
      <dgm:t>
        <a:bodyPr/>
        <a:lstStyle/>
        <a:p>
          <a:endParaRPr lang="en-IN"/>
        </a:p>
      </dgm:t>
    </dgm:pt>
    <dgm:pt modelId="{371A4597-2AD1-4FDA-BA30-E87EDD8C6AC7}" type="sibTrans" cxnId="{C7744592-4D3D-4DFA-AFD9-970B86D01DD1}">
      <dgm:prSet/>
      <dgm:spPr/>
      <dgm:t>
        <a:bodyPr/>
        <a:lstStyle/>
        <a:p>
          <a:endParaRPr lang="en-IN"/>
        </a:p>
      </dgm:t>
    </dgm:pt>
    <dgm:pt modelId="{BBCF9AF1-C9AC-44D1-8530-6369D3C53C5C}" type="pres">
      <dgm:prSet presAssocID="{DCA094C9-845E-4818-8FC8-0AC86304FB00}" presName="Name0" presStyleCnt="0">
        <dgm:presLayoutVars>
          <dgm:chMax val="7"/>
          <dgm:chPref val="7"/>
          <dgm:dir/>
        </dgm:presLayoutVars>
      </dgm:prSet>
      <dgm:spPr/>
    </dgm:pt>
    <dgm:pt modelId="{86FAC51E-39EE-42D2-889A-E52184B83594}" type="pres">
      <dgm:prSet presAssocID="{DCA094C9-845E-4818-8FC8-0AC86304FB00}" presName="Name1" presStyleCnt="0"/>
      <dgm:spPr/>
    </dgm:pt>
    <dgm:pt modelId="{623C89FD-D301-4743-AAC8-6778B6EBDD9F}" type="pres">
      <dgm:prSet presAssocID="{DCA094C9-845E-4818-8FC8-0AC86304FB00}" presName="cycle" presStyleCnt="0"/>
      <dgm:spPr/>
    </dgm:pt>
    <dgm:pt modelId="{1C76A4F6-7C72-4F93-BEE4-A77E9D93FC59}" type="pres">
      <dgm:prSet presAssocID="{DCA094C9-845E-4818-8FC8-0AC86304FB00}" presName="srcNode" presStyleLbl="node1" presStyleIdx="0" presStyleCnt="3"/>
      <dgm:spPr/>
    </dgm:pt>
    <dgm:pt modelId="{1BCF635A-070B-466B-BDA8-5472E35C39B1}" type="pres">
      <dgm:prSet presAssocID="{DCA094C9-845E-4818-8FC8-0AC86304FB00}" presName="conn" presStyleLbl="parChTrans1D2" presStyleIdx="0" presStyleCnt="1"/>
      <dgm:spPr/>
    </dgm:pt>
    <dgm:pt modelId="{A44D41F5-DFAE-4600-9D21-C2C059110520}" type="pres">
      <dgm:prSet presAssocID="{DCA094C9-845E-4818-8FC8-0AC86304FB00}" presName="extraNode" presStyleLbl="node1" presStyleIdx="0" presStyleCnt="3"/>
      <dgm:spPr/>
    </dgm:pt>
    <dgm:pt modelId="{9C85A894-0496-47E0-82A2-6D2C2673C820}" type="pres">
      <dgm:prSet presAssocID="{DCA094C9-845E-4818-8FC8-0AC86304FB00}" presName="dstNode" presStyleLbl="node1" presStyleIdx="0" presStyleCnt="3"/>
      <dgm:spPr/>
    </dgm:pt>
    <dgm:pt modelId="{79DDE482-8E53-4A63-87F4-7B83BCCAEE2E}" type="pres">
      <dgm:prSet presAssocID="{AD5059C5-5936-4C86-8BFA-F02252F8AA79}" presName="text_1" presStyleLbl="node1" presStyleIdx="0" presStyleCnt="3">
        <dgm:presLayoutVars>
          <dgm:bulletEnabled val="1"/>
        </dgm:presLayoutVars>
      </dgm:prSet>
      <dgm:spPr/>
    </dgm:pt>
    <dgm:pt modelId="{FBD9C675-5AF2-4216-A0E9-745D8EEB4937}" type="pres">
      <dgm:prSet presAssocID="{AD5059C5-5936-4C86-8BFA-F02252F8AA79}" presName="accent_1" presStyleCnt="0"/>
      <dgm:spPr/>
    </dgm:pt>
    <dgm:pt modelId="{2F4B0E26-77A9-48E8-B357-2CBB2EE35657}" type="pres">
      <dgm:prSet presAssocID="{AD5059C5-5936-4C86-8BFA-F02252F8AA79}" presName="accentRepeatNode" presStyleLbl="solidFgAcc1" presStyleIdx="0" presStyleCnt="3"/>
      <dgm:spPr/>
    </dgm:pt>
    <dgm:pt modelId="{3FC5A5B6-4B8A-4969-8296-F976F25B6534}" type="pres">
      <dgm:prSet presAssocID="{31ED4493-8DDF-46E6-942E-B7848E8642BF}" presName="text_2" presStyleLbl="node1" presStyleIdx="1" presStyleCnt="3">
        <dgm:presLayoutVars>
          <dgm:bulletEnabled val="1"/>
        </dgm:presLayoutVars>
      </dgm:prSet>
      <dgm:spPr/>
    </dgm:pt>
    <dgm:pt modelId="{0543873F-E70A-4454-83B1-AA1D4789453C}" type="pres">
      <dgm:prSet presAssocID="{31ED4493-8DDF-46E6-942E-B7848E8642BF}" presName="accent_2" presStyleCnt="0"/>
      <dgm:spPr/>
    </dgm:pt>
    <dgm:pt modelId="{4F75F9F7-F66D-4E78-8E90-91ABA5A34D49}" type="pres">
      <dgm:prSet presAssocID="{31ED4493-8DDF-46E6-942E-B7848E8642BF}" presName="accentRepeatNode" presStyleLbl="solidFgAcc1" presStyleIdx="1" presStyleCnt="3"/>
      <dgm:spPr/>
    </dgm:pt>
    <dgm:pt modelId="{DF97B419-20EF-40D8-8493-27AE0E5FC6DB}" type="pres">
      <dgm:prSet presAssocID="{F1433BEE-BBCA-48C1-8CF4-5BB9FF09523B}" presName="text_3" presStyleLbl="node1" presStyleIdx="2" presStyleCnt="3">
        <dgm:presLayoutVars>
          <dgm:bulletEnabled val="1"/>
        </dgm:presLayoutVars>
      </dgm:prSet>
      <dgm:spPr/>
    </dgm:pt>
    <dgm:pt modelId="{1AEF9803-FC56-40CE-8D7D-3E63B3E11F49}" type="pres">
      <dgm:prSet presAssocID="{F1433BEE-BBCA-48C1-8CF4-5BB9FF09523B}" presName="accent_3" presStyleCnt="0"/>
      <dgm:spPr/>
    </dgm:pt>
    <dgm:pt modelId="{4F11326A-B042-4364-B7FB-F4F32FC3D8DB}" type="pres">
      <dgm:prSet presAssocID="{F1433BEE-BBCA-48C1-8CF4-5BB9FF09523B}" presName="accentRepeatNode" presStyleLbl="solidFgAcc1" presStyleIdx="2" presStyleCnt="3"/>
      <dgm:spPr/>
    </dgm:pt>
  </dgm:ptLst>
  <dgm:cxnLst>
    <dgm:cxn modelId="{6B0C8023-13F2-4D2F-A5F2-5E62E360F8D0}" srcId="{DCA094C9-845E-4818-8FC8-0AC86304FB00}" destId="{AD5059C5-5936-4C86-8BFA-F02252F8AA79}" srcOrd="0" destOrd="0" parTransId="{777A15A8-C94F-401F-AF3C-4388D9CF6AB4}" sibTransId="{D35F0CD4-951B-4C7A-9A42-0C4E372F33B0}"/>
    <dgm:cxn modelId="{D0D2F05B-3F53-4E57-9BAB-1FCE9310E344}" type="presOf" srcId="{F1433BEE-BBCA-48C1-8CF4-5BB9FF09523B}" destId="{DF97B419-20EF-40D8-8493-27AE0E5FC6DB}" srcOrd="0" destOrd="0" presId="urn:microsoft.com/office/officeart/2008/layout/VerticalCurvedList"/>
    <dgm:cxn modelId="{6181BE42-D6D8-41EB-8805-E82ED1940A69}" srcId="{DCA094C9-845E-4818-8FC8-0AC86304FB00}" destId="{31ED4493-8DDF-46E6-942E-B7848E8642BF}" srcOrd="1" destOrd="0" parTransId="{4379C57D-12B9-4553-B4C9-699700CF8B25}" sibTransId="{D5C4BC69-A41B-4B8C-8E09-0D164467E997}"/>
    <dgm:cxn modelId="{C7744592-4D3D-4DFA-AFD9-970B86D01DD1}" srcId="{DCA094C9-845E-4818-8FC8-0AC86304FB00}" destId="{F1433BEE-BBCA-48C1-8CF4-5BB9FF09523B}" srcOrd="2" destOrd="0" parTransId="{2440B48C-B775-4A42-93D8-27A3FB51C0EE}" sibTransId="{371A4597-2AD1-4FDA-BA30-E87EDD8C6AC7}"/>
    <dgm:cxn modelId="{BA6F769F-9A8C-4D87-B913-A289618DF522}" type="presOf" srcId="{31ED4493-8DDF-46E6-942E-B7848E8642BF}" destId="{3FC5A5B6-4B8A-4969-8296-F976F25B6534}" srcOrd="0" destOrd="0" presId="urn:microsoft.com/office/officeart/2008/layout/VerticalCurvedList"/>
    <dgm:cxn modelId="{71D9A3B5-BC2B-4220-9EE5-EB33A3A23F93}" type="presOf" srcId="{AD5059C5-5936-4C86-8BFA-F02252F8AA79}" destId="{79DDE482-8E53-4A63-87F4-7B83BCCAEE2E}" srcOrd="0" destOrd="0" presId="urn:microsoft.com/office/officeart/2008/layout/VerticalCurvedList"/>
    <dgm:cxn modelId="{1C1480F7-835D-41BC-B48C-8745D449D998}" type="presOf" srcId="{D35F0CD4-951B-4C7A-9A42-0C4E372F33B0}" destId="{1BCF635A-070B-466B-BDA8-5472E35C39B1}" srcOrd="0" destOrd="0" presId="urn:microsoft.com/office/officeart/2008/layout/VerticalCurvedList"/>
    <dgm:cxn modelId="{899BB7FA-7446-4A5A-808B-FE83517C37C0}" type="presOf" srcId="{DCA094C9-845E-4818-8FC8-0AC86304FB00}" destId="{BBCF9AF1-C9AC-44D1-8530-6369D3C53C5C}" srcOrd="0" destOrd="0" presId="urn:microsoft.com/office/officeart/2008/layout/VerticalCurvedList"/>
    <dgm:cxn modelId="{F544A361-F071-4381-A18D-1552035F69BE}" type="presParOf" srcId="{BBCF9AF1-C9AC-44D1-8530-6369D3C53C5C}" destId="{86FAC51E-39EE-42D2-889A-E52184B83594}" srcOrd="0" destOrd="0" presId="urn:microsoft.com/office/officeart/2008/layout/VerticalCurvedList"/>
    <dgm:cxn modelId="{EEE75D9B-C947-4CEA-A167-CCC348082536}" type="presParOf" srcId="{86FAC51E-39EE-42D2-889A-E52184B83594}" destId="{623C89FD-D301-4743-AAC8-6778B6EBDD9F}" srcOrd="0" destOrd="0" presId="urn:microsoft.com/office/officeart/2008/layout/VerticalCurvedList"/>
    <dgm:cxn modelId="{E63C4021-7BC8-46A0-9BAD-0E93E0E7A5A5}" type="presParOf" srcId="{623C89FD-D301-4743-AAC8-6778B6EBDD9F}" destId="{1C76A4F6-7C72-4F93-BEE4-A77E9D93FC59}" srcOrd="0" destOrd="0" presId="urn:microsoft.com/office/officeart/2008/layout/VerticalCurvedList"/>
    <dgm:cxn modelId="{3C3E072A-E375-4C3D-A7FF-452CEED33D0A}" type="presParOf" srcId="{623C89FD-D301-4743-AAC8-6778B6EBDD9F}" destId="{1BCF635A-070B-466B-BDA8-5472E35C39B1}" srcOrd="1" destOrd="0" presId="urn:microsoft.com/office/officeart/2008/layout/VerticalCurvedList"/>
    <dgm:cxn modelId="{54D742D7-DFDF-4007-9896-9C8D16B0AAE0}" type="presParOf" srcId="{623C89FD-D301-4743-AAC8-6778B6EBDD9F}" destId="{A44D41F5-DFAE-4600-9D21-C2C059110520}" srcOrd="2" destOrd="0" presId="urn:microsoft.com/office/officeart/2008/layout/VerticalCurvedList"/>
    <dgm:cxn modelId="{95A0F30C-6B54-4C39-8EA3-CE0F9E128869}" type="presParOf" srcId="{623C89FD-D301-4743-AAC8-6778B6EBDD9F}" destId="{9C85A894-0496-47E0-82A2-6D2C2673C820}" srcOrd="3" destOrd="0" presId="urn:microsoft.com/office/officeart/2008/layout/VerticalCurvedList"/>
    <dgm:cxn modelId="{82551012-9336-4FDA-9A25-02C62F7B0E1D}" type="presParOf" srcId="{86FAC51E-39EE-42D2-889A-E52184B83594}" destId="{79DDE482-8E53-4A63-87F4-7B83BCCAEE2E}" srcOrd="1" destOrd="0" presId="urn:microsoft.com/office/officeart/2008/layout/VerticalCurvedList"/>
    <dgm:cxn modelId="{121AB8A6-1E28-4CAD-8583-087B5CE42808}" type="presParOf" srcId="{86FAC51E-39EE-42D2-889A-E52184B83594}" destId="{FBD9C675-5AF2-4216-A0E9-745D8EEB4937}" srcOrd="2" destOrd="0" presId="urn:microsoft.com/office/officeart/2008/layout/VerticalCurvedList"/>
    <dgm:cxn modelId="{F0E6B431-840F-4824-B06E-D675EA2A3C73}" type="presParOf" srcId="{FBD9C675-5AF2-4216-A0E9-745D8EEB4937}" destId="{2F4B0E26-77A9-48E8-B357-2CBB2EE35657}" srcOrd="0" destOrd="0" presId="urn:microsoft.com/office/officeart/2008/layout/VerticalCurvedList"/>
    <dgm:cxn modelId="{A0175EFC-B86F-492B-ABE5-75AF3B16557C}" type="presParOf" srcId="{86FAC51E-39EE-42D2-889A-E52184B83594}" destId="{3FC5A5B6-4B8A-4969-8296-F976F25B6534}" srcOrd="3" destOrd="0" presId="urn:microsoft.com/office/officeart/2008/layout/VerticalCurvedList"/>
    <dgm:cxn modelId="{766CF764-5C64-411D-98ED-C01427729F3B}" type="presParOf" srcId="{86FAC51E-39EE-42D2-889A-E52184B83594}" destId="{0543873F-E70A-4454-83B1-AA1D4789453C}" srcOrd="4" destOrd="0" presId="urn:microsoft.com/office/officeart/2008/layout/VerticalCurvedList"/>
    <dgm:cxn modelId="{92C9ED0B-F852-415F-82E2-B6B7CBF608F0}" type="presParOf" srcId="{0543873F-E70A-4454-83B1-AA1D4789453C}" destId="{4F75F9F7-F66D-4E78-8E90-91ABA5A34D49}" srcOrd="0" destOrd="0" presId="urn:microsoft.com/office/officeart/2008/layout/VerticalCurvedList"/>
    <dgm:cxn modelId="{D7068690-EE4F-493F-906B-A1CB6DFE208E}" type="presParOf" srcId="{86FAC51E-39EE-42D2-889A-E52184B83594}" destId="{DF97B419-20EF-40D8-8493-27AE0E5FC6DB}" srcOrd="5" destOrd="0" presId="urn:microsoft.com/office/officeart/2008/layout/VerticalCurvedList"/>
    <dgm:cxn modelId="{48C555B5-E844-4028-96C7-CAB32E7E3E4B}" type="presParOf" srcId="{86FAC51E-39EE-42D2-889A-E52184B83594}" destId="{1AEF9803-FC56-40CE-8D7D-3E63B3E11F49}" srcOrd="6" destOrd="0" presId="urn:microsoft.com/office/officeart/2008/layout/VerticalCurvedList"/>
    <dgm:cxn modelId="{1A816026-C884-4621-BE3D-A4E9AF0A97AC}" type="presParOf" srcId="{1AEF9803-FC56-40CE-8D7D-3E63B3E11F49}" destId="{4F11326A-B042-4364-B7FB-F4F32FC3D8DB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CA094C9-845E-4818-8FC8-0AC86304FB00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IN"/>
        </a:p>
      </dgm:t>
    </dgm:pt>
    <dgm:pt modelId="{6E7807A9-6E56-4BC2-A8D9-5EA8D466DB3F}">
      <dgm:prSet custT="1"/>
      <dgm:spPr>
        <a:solidFill>
          <a:schemeClr val="accent6">
            <a:lumMod val="75000"/>
          </a:schemeClr>
        </a:solidFill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2400" b="1" i="0" dirty="0"/>
            <a:t>Room(H): Highest ADR at 225, boosting total revenue</a:t>
          </a:r>
        </a:p>
      </dgm:t>
    </dgm:pt>
    <dgm:pt modelId="{8FE879CC-BE70-47C2-BFBD-ED322B921A2F}" type="parTrans" cxnId="{EA09E32B-975F-40BE-BE35-E53BE53CD3CF}">
      <dgm:prSet/>
      <dgm:spPr/>
      <dgm:t>
        <a:bodyPr/>
        <a:lstStyle/>
        <a:p>
          <a:endParaRPr lang="en-IN" sz="2000" b="1"/>
        </a:p>
      </dgm:t>
    </dgm:pt>
    <dgm:pt modelId="{9778A2F7-1A2E-4127-9AA1-57E2CD58D055}" type="sibTrans" cxnId="{EA09E32B-975F-40BE-BE35-E53BE53CD3CF}">
      <dgm:prSet/>
      <dgm:spPr/>
      <dgm:t>
        <a:bodyPr/>
        <a:lstStyle/>
        <a:p>
          <a:endParaRPr lang="en-IN" sz="2000" b="1"/>
        </a:p>
      </dgm:t>
    </dgm:pt>
    <dgm:pt modelId="{515FB61B-94C3-44C8-A050-418571BE6E1F}">
      <dgm:prSet custT="1"/>
      <dgm:spPr>
        <a:solidFill>
          <a:schemeClr val="accent5">
            <a:lumMod val="75000"/>
          </a:schemeClr>
        </a:solidFill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2400" b="1" i="0" dirty="0"/>
            <a:t>Direct &amp; GDS channels: Best AVG ADR (140.77 and 136.8)</a:t>
          </a:r>
        </a:p>
      </dgm:t>
    </dgm:pt>
    <dgm:pt modelId="{82D048F7-87DB-43AA-97F5-0DB149BB2600}" type="parTrans" cxnId="{25317341-C70C-4B3F-99C0-74AE02D601A4}">
      <dgm:prSet/>
      <dgm:spPr/>
      <dgm:t>
        <a:bodyPr/>
        <a:lstStyle/>
        <a:p>
          <a:endParaRPr lang="en-IN" sz="2000" b="1"/>
        </a:p>
      </dgm:t>
    </dgm:pt>
    <dgm:pt modelId="{7E2B4FBD-E9CD-413A-A262-54C29FB93593}" type="sibTrans" cxnId="{25317341-C70C-4B3F-99C0-74AE02D601A4}">
      <dgm:prSet/>
      <dgm:spPr/>
      <dgm:t>
        <a:bodyPr/>
        <a:lstStyle/>
        <a:p>
          <a:endParaRPr lang="en-IN" sz="2000" b="1"/>
        </a:p>
      </dgm:t>
    </dgm:pt>
    <dgm:pt modelId="{5A52A862-3214-4BD2-9D7A-E9B2B3B2E820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2400" b="1" i="0" dirty="0"/>
            <a:t>Transient customers: Lead in average ADR (127.81)</a:t>
          </a:r>
        </a:p>
      </dgm:t>
    </dgm:pt>
    <dgm:pt modelId="{9A7F36CC-40A7-41FC-8A05-663590ABF1C5}" type="parTrans" cxnId="{1ED55B27-E546-4D33-9F31-904A420861B4}">
      <dgm:prSet/>
      <dgm:spPr/>
      <dgm:t>
        <a:bodyPr/>
        <a:lstStyle/>
        <a:p>
          <a:endParaRPr lang="en-IN" sz="2000" b="1"/>
        </a:p>
      </dgm:t>
    </dgm:pt>
    <dgm:pt modelId="{D6AF0362-C851-44ED-A492-05F9EBDB7C83}" type="sibTrans" cxnId="{1ED55B27-E546-4D33-9F31-904A420861B4}">
      <dgm:prSet/>
      <dgm:spPr/>
      <dgm:t>
        <a:bodyPr/>
        <a:lstStyle/>
        <a:p>
          <a:endParaRPr lang="en-IN" sz="2000" b="1"/>
        </a:p>
      </dgm:t>
    </dgm:pt>
    <dgm:pt modelId="{BBCF9AF1-C9AC-44D1-8530-6369D3C53C5C}" type="pres">
      <dgm:prSet presAssocID="{DCA094C9-845E-4818-8FC8-0AC86304FB00}" presName="Name0" presStyleCnt="0">
        <dgm:presLayoutVars>
          <dgm:chMax val="7"/>
          <dgm:chPref val="7"/>
          <dgm:dir/>
        </dgm:presLayoutVars>
      </dgm:prSet>
      <dgm:spPr/>
    </dgm:pt>
    <dgm:pt modelId="{86FAC51E-39EE-42D2-889A-E52184B83594}" type="pres">
      <dgm:prSet presAssocID="{DCA094C9-845E-4818-8FC8-0AC86304FB00}" presName="Name1" presStyleCnt="0"/>
      <dgm:spPr/>
    </dgm:pt>
    <dgm:pt modelId="{623C89FD-D301-4743-AAC8-6778B6EBDD9F}" type="pres">
      <dgm:prSet presAssocID="{DCA094C9-845E-4818-8FC8-0AC86304FB00}" presName="cycle" presStyleCnt="0"/>
      <dgm:spPr/>
    </dgm:pt>
    <dgm:pt modelId="{1C76A4F6-7C72-4F93-BEE4-A77E9D93FC59}" type="pres">
      <dgm:prSet presAssocID="{DCA094C9-845E-4818-8FC8-0AC86304FB00}" presName="srcNode" presStyleLbl="node1" presStyleIdx="0" presStyleCnt="3"/>
      <dgm:spPr/>
    </dgm:pt>
    <dgm:pt modelId="{1BCF635A-070B-466B-BDA8-5472E35C39B1}" type="pres">
      <dgm:prSet presAssocID="{DCA094C9-845E-4818-8FC8-0AC86304FB00}" presName="conn" presStyleLbl="parChTrans1D2" presStyleIdx="0" presStyleCnt="1"/>
      <dgm:spPr/>
    </dgm:pt>
    <dgm:pt modelId="{A44D41F5-DFAE-4600-9D21-C2C059110520}" type="pres">
      <dgm:prSet presAssocID="{DCA094C9-845E-4818-8FC8-0AC86304FB00}" presName="extraNode" presStyleLbl="node1" presStyleIdx="0" presStyleCnt="3"/>
      <dgm:spPr/>
    </dgm:pt>
    <dgm:pt modelId="{9C85A894-0496-47E0-82A2-6D2C2673C820}" type="pres">
      <dgm:prSet presAssocID="{DCA094C9-845E-4818-8FC8-0AC86304FB00}" presName="dstNode" presStyleLbl="node1" presStyleIdx="0" presStyleCnt="3"/>
      <dgm:spPr/>
    </dgm:pt>
    <dgm:pt modelId="{42AB6C3A-5473-43E6-B989-187F7F5C3054}" type="pres">
      <dgm:prSet presAssocID="{6E7807A9-6E56-4BC2-A8D9-5EA8D466DB3F}" presName="text_1" presStyleLbl="node1" presStyleIdx="0" presStyleCnt="3" custScaleY="131596">
        <dgm:presLayoutVars>
          <dgm:bulletEnabled val="1"/>
        </dgm:presLayoutVars>
      </dgm:prSet>
      <dgm:spPr/>
    </dgm:pt>
    <dgm:pt modelId="{1574B914-C6AF-4834-9E1D-83CBE98C2605}" type="pres">
      <dgm:prSet presAssocID="{6E7807A9-6E56-4BC2-A8D9-5EA8D466DB3F}" presName="accent_1" presStyleCnt="0"/>
      <dgm:spPr/>
    </dgm:pt>
    <dgm:pt modelId="{1FC0D310-91BE-40E6-A245-925B861D9702}" type="pres">
      <dgm:prSet presAssocID="{6E7807A9-6E56-4BC2-A8D9-5EA8D466DB3F}" presName="accentRepeatNode" presStyleLbl="solidFgAcc1" presStyleIdx="0" presStyleCnt="3"/>
      <dgm:spPr/>
    </dgm:pt>
    <dgm:pt modelId="{8D8BE399-C50D-4712-B440-941EBA508425}" type="pres">
      <dgm:prSet presAssocID="{515FB61B-94C3-44C8-A050-418571BE6E1F}" presName="text_2" presStyleLbl="node1" presStyleIdx="1" presStyleCnt="3" custScaleY="131596">
        <dgm:presLayoutVars>
          <dgm:bulletEnabled val="1"/>
        </dgm:presLayoutVars>
      </dgm:prSet>
      <dgm:spPr/>
    </dgm:pt>
    <dgm:pt modelId="{1DD73666-43F2-4E02-81E1-DD8A94DAE9A2}" type="pres">
      <dgm:prSet presAssocID="{515FB61B-94C3-44C8-A050-418571BE6E1F}" presName="accent_2" presStyleCnt="0"/>
      <dgm:spPr/>
    </dgm:pt>
    <dgm:pt modelId="{21DF8460-E168-4658-B99D-F09DBED4EAB4}" type="pres">
      <dgm:prSet presAssocID="{515FB61B-94C3-44C8-A050-418571BE6E1F}" presName="accentRepeatNode" presStyleLbl="solidFgAcc1" presStyleIdx="1" presStyleCnt="3"/>
      <dgm:spPr/>
    </dgm:pt>
    <dgm:pt modelId="{50A1EBE1-7641-4B35-926D-B06B5794530E}" type="pres">
      <dgm:prSet presAssocID="{5A52A862-3214-4BD2-9D7A-E9B2B3B2E820}" presName="text_3" presStyleLbl="node1" presStyleIdx="2" presStyleCnt="3" custScaleY="131596">
        <dgm:presLayoutVars>
          <dgm:bulletEnabled val="1"/>
        </dgm:presLayoutVars>
      </dgm:prSet>
      <dgm:spPr/>
    </dgm:pt>
    <dgm:pt modelId="{BA5E5686-F93C-426D-B46B-F5E96F2D3A12}" type="pres">
      <dgm:prSet presAssocID="{5A52A862-3214-4BD2-9D7A-E9B2B3B2E820}" presName="accent_3" presStyleCnt="0"/>
      <dgm:spPr/>
    </dgm:pt>
    <dgm:pt modelId="{7CA9873E-944B-4DA0-8EF3-185810B13476}" type="pres">
      <dgm:prSet presAssocID="{5A52A862-3214-4BD2-9D7A-E9B2B3B2E820}" presName="accentRepeatNode" presStyleLbl="solidFgAcc1" presStyleIdx="2" presStyleCnt="3"/>
      <dgm:spPr/>
    </dgm:pt>
  </dgm:ptLst>
  <dgm:cxnLst>
    <dgm:cxn modelId="{1ED55B27-E546-4D33-9F31-904A420861B4}" srcId="{DCA094C9-845E-4818-8FC8-0AC86304FB00}" destId="{5A52A862-3214-4BD2-9D7A-E9B2B3B2E820}" srcOrd="2" destOrd="0" parTransId="{9A7F36CC-40A7-41FC-8A05-663590ABF1C5}" sibTransId="{D6AF0362-C851-44ED-A492-05F9EBDB7C83}"/>
    <dgm:cxn modelId="{D46EE228-7275-4DD8-A328-42460EFE5885}" type="presOf" srcId="{9778A2F7-1A2E-4127-9AA1-57E2CD58D055}" destId="{1BCF635A-070B-466B-BDA8-5472E35C39B1}" srcOrd="0" destOrd="0" presId="urn:microsoft.com/office/officeart/2008/layout/VerticalCurvedList"/>
    <dgm:cxn modelId="{EA09E32B-975F-40BE-BE35-E53BE53CD3CF}" srcId="{DCA094C9-845E-4818-8FC8-0AC86304FB00}" destId="{6E7807A9-6E56-4BC2-A8D9-5EA8D466DB3F}" srcOrd="0" destOrd="0" parTransId="{8FE879CC-BE70-47C2-BFBD-ED322B921A2F}" sibTransId="{9778A2F7-1A2E-4127-9AA1-57E2CD58D055}"/>
    <dgm:cxn modelId="{25317341-C70C-4B3F-99C0-74AE02D601A4}" srcId="{DCA094C9-845E-4818-8FC8-0AC86304FB00}" destId="{515FB61B-94C3-44C8-A050-418571BE6E1F}" srcOrd="1" destOrd="0" parTransId="{82D048F7-87DB-43AA-97F5-0DB149BB2600}" sibTransId="{7E2B4FBD-E9CD-413A-A262-54C29FB93593}"/>
    <dgm:cxn modelId="{E2997D6E-0C7F-44F5-9DC3-B74E8FB27680}" type="presOf" srcId="{5A52A862-3214-4BD2-9D7A-E9B2B3B2E820}" destId="{50A1EBE1-7641-4B35-926D-B06B5794530E}" srcOrd="0" destOrd="0" presId="urn:microsoft.com/office/officeart/2008/layout/VerticalCurvedList"/>
    <dgm:cxn modelId="{B8032057-84C3-4B71-9250-2706EA0FC7CD}" type="presOf" srcId="{6E7807A9-6E56-4BC2-A8D9-5EA8D466DB3F}" destId="{42AB6C3A-5473-43E6-B989-187F7F5C3054}" srcOrd="0" destOrd="0" presId="urn:microsoft.com/office/officeart/2008/layout/VerticalCurvedList"/>
    <dgm:cxn modelId="{DA6634A6-A37B-4431-AF64-A93043F2B2AE}" type="presOf" srcId="{515FB61B-94C3-44C8-A050-418571BE6E1F}" destId="{8D8BE399-C50D-4712-B440-941EBA508425}" srcOrd="0" destOrd="0" presId="urn:microsoft.com/office/officeart/2008/layout/VerticalCurvedList"/>
    <dgm:cxn modelId="{899BB7FA-7446-4A5A-808B-FE83517C37C0}" type="presOf" srcId="{DCA094C9-845E-4818-8FC8-0AC86304FB00}" destId="{BBCF9AF1-C9AC-44D1-8530-6369D3C53C5C}" srcOrd="0" destOrd="0" presId="urn:microsoft.com/office/officeart/2008/layout/VerticalCurvedList"/>
    <dgm:cxn modelId="{F544A361-F071-4381-A18D-1552035F69BE}" type="presParOf" srcId="{BBCF9AF1-C9AC-44D1-8530-6369D3C53C5C}" destId="{86FAC51E-39EE-42D2-889A-E52184B83594}" srcOrd="0" destOrd="0" presId="urn:microsoft.com/office/officeart/2008/layout/VerticalCurvedList"/>
    <dgm:cxn modelId="{EEE75D9B-C947-4CEA-A167-CCC348082536}" type="presParOf" srcId="{86FAC51E-39EE-42D2-889A-E52184B83594}" destId="{623C89FD-D301-4743-AAC8-6778B6EBDD9F}" srcOrd="0" destOrd="0" presId="urn:microsoft.com/office/officeart/2008/layout/VerticalCurvedList"/>
    <dgm:cxn modelId="{E63C4021-7BC8-46A0-9BAD-0E93E0E7A5A5}" type="presParOf" srcId="{623C89FD-D301-4743-AAC8-6778B6EBDD9F}" destId="{1C76A4F6-7C72-4F93-BEE4-A77E9D93FC59}" srcOrd="0" destOrd="0" presId="urn:microsoft.com/office/officeart/2008/layout/VerticalCurvedList"/>
    <dgm:cxn modelId="{3C3E072A-E375-4C3D-A7FF-452CEED33D0A}" type="presParOf" srcId="{623C89FD-D301-4743-AAC8-6778B6EBDD9F}" destId="{1BCF635A-070B-466B-BDA8-5472E35C39B1}" srcOrd="1" destOrd="0" presId="urn:microsoft.com/office/officeart/2008/layout/VerticalCurvedList"/>
    <dgm:cxn modelId="{54D742D7-DFDF-4007-9896-9C8D16B0AAE0}" type="presParOf" srcId="{623C89FD-D301-4743-AAC8-6778B6EBDD9F}" destId="{A44D41F5-DFAE-4600-9D21-C2C059110520}" srcOrd="2" destOrd="0" presId="urn:microsoft.com/office/officeart/2008/layout/VerticalCurvedList"/>
    <dgm:cxn modelId="{95A0F30C-6B54-4C39-8EA3-CE0F9E128869}" type="presParOf" srcId="{623C89FD-D301-4743-AAC8-6778B6EBDD9F}" destId="{9C85A894-0496-47E0-82A2-6D2C2673C820}" srcOrd="3" destOrd="0" presId="urn:microsoft.com/office/officeart/2008/layout/VerticalCurvedList"/>
    <dgm:cxn modelId="{E3DFD5F9-601B-48DD-B8C3-7CC7D69CC234}" type="presParOf" srcId="{86FAC51E-39EE-42D2-889A-E52184B83594}" destId="{42AB6C3A-5473-43E6-B989-187F7F5C3054}" srcOrd="1" destOrd="0" presId="urn:microsoft.com/office/officeart/2008/layout/VerticalCurvedList"/>
    <dgm:cxn modelId="{62A03636-BD98-457C-A7C6-C3ED29C1CB1F}" type="presParOf" srcId="{86FAC51E-39EE-42D2-889A-E52184B83594}" destId="{1574B914-C6AF-4834-9E1D-83CBE98C2605}" srcOrd="2" destOrd="0" presId="urn:microsoft.com/office/officeart/2008/layout/VerticalCurvedList"/>
    <dgm:cxn modelId="{9F3CD33C-422B-410A-88CA-13AF306BCAED}" type="presParOf" srcId="{1574B914-C6AF-4834-9E1D-83CBE98C2605}" destId="{1FC0D310-91BE-40E6-A245-925B861D9702}" srcOrd="0" destOrd="0" presId="urn:microsoft.com/office/officeart/2008/layout/VerticalCurvedList"/>
    <dgm:cxn modelId="{B52D9B28-8C67-4FDF-BDFF-4A4D6E4BF611}" type="presParOf" srcId="{86FAC51E-39EE-42D2-889A-E52184B83594}" destId="{8D8BE399-C50D-4712-B440-941EBA508425}" srcOrd="3" destOrd="0" presId="urn:microsoft.com/office/officeart/2008/layout/VerticalCurvedList"/>
    <dgm:cxn modelId="{A4C4C70F-7693-4A20-9B38-B6C88E089EC3}" type="presParOf" srcId="{86FAC51E-39EE-42D2-889A-E52184B83594}" destId="{1DD73666-43F2-4E02-81E1-DD8A94DAE9A2}" srcOrd="4" destOrd="0" presId="urn:microsoft.com/office/officeart/2008/layout/VerticalCurvedList"/>
    <dgm:cxn modelId="{BD491E86-6A29-4411-BA2F-99D921A024A0}" type="presParOf" srcId="{1DD73666-43F2-4E02-81E1-DD8A94DAE9A2}" destId="{21DF8460-E168-4658-B99D-F09DBED4EAB4}" srcOrd="0" destOrd="0" presId="urn:microsoft.com/office/officeart/2008/layout/VerticalCurvedList"/>
    <dgm:cxn modelId="{D525D017-C169-4178-9807-532B3E4F2F43}" type="presParOf" srcId="{86FAC51E-39EE-42D2-889A-E52184B83594}" destId="{50A1EBE1-7641-4B35-926D-B06B5794530E}" srcOrd="5" destOrd="0" presId="urn:microsoft.com/office/officeart/2008/layout/VerticalCurvedList"/>
    <dgm:cxn modelId="{F1A1EFB9-C696-4F02-BA94-2D8F8721CFCF}" type="presParOf" srcId="{86FAC51E-39EE-42D2-889A-E52184B83594}" destId="{BA5E5686-F93C-426D-B46B-F5E96F2D3A12}" srcOrd="6" destOrd="0" presId="urn:microsoft.com/office/officeart/2008/layout/VerticalCurvedList"/>
    <dgm:cxn modelId="{B1F7301D-56B3-4425-8E86-2D5735E64F6D}" type="presParOf" srcId="{BA5E5686-F93C-426D-B46B-F5E96F2D3A12}" destId="{7CA9873E-944B-4DA0-8EF3-185810B13476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1F24822-529A-4C62-A1B0-9583570A4874}" type="doc">
      <dgm:prSet loTypeId="urn:microsoft.com/office/officeart/2005/8/layout/list1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IN"/>
        </a:p>
      </dgm:t>
    </dgm:pt>
    <dgm:pt modelId="{01B76A17-0E27-445B-8726-3FB8440CD975}">
      <dgm:prSet phldrT="[Text]" custT="1"/>
      <dgm:spPr>
        <a:solidFill>
          <a:schemeClr val="accent6">
            <a:lumMod val="75000"/>
          </a:schemeClr>
        </a:solidFill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2800" b="1" i="0" dirty="0"/>
            <a:t>OTA/TA gives 70% of bookings.</a:t>
          </a:r>
          <a:endParaRPr lang="en-IN" sz="2800" b="1" dirty="0"/>
        </a:p>
      </dgm:t>
    </dgm:pt>
    <dgm:pt modelId="{5F2DCDFC-F6C7-474D-8564-2D4EEBA5D94A}" type="parTrans" cxnId="{5B2B5712-1A38-43F9-8FD2-AA6D75811545}">
      <dgm:prSet/>
      <dgm:spPr/>
      <dgm:t>
        <a:bodyPr/>
        <a:lstStyle/>
        <a:p>
          <a:endParaRPr lang="en-IN" b="1"/>
        </a:p>
      </dgm:t>
    </dgm:pt>
    <dgm:pt modelId="{392EC16D-E1B1-4920-860A-3A00D7B5D7CA}" type="sibTrans" cxnId="{5B2B5712-1A38-43F9-8FD2-AA6D75811545}">
      <dgm:prSet/>
      <dgm:spPr/>
      <dgm:t>
        <a:bodyPr/>
        <a:lstStyle/>
        <a:p>
          <a:endParaRPr lang="en-IN" b="1"/>
        </a:p>
      </dgm:t>
    </dgm:pt>
    <dgm:pt modelId="{592DCF6A-8070-4073-9C01-7F925AD86CA9}">
      <dgm:prSet custT="1"/>
      <dgm:spPr>
        <a:solidFill>
          <a:schemeClr val="accent6"/>
        </a:solidFill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2800" b="1" i="0" dirty="0"/>
            <a:t>OTA bookings reach 1,495 (highest).</a:t>
          </a:r>
        </a:p>
      </dgm:t>
    </dgm:pt>
    <dgm:pt modelId="{2E02B33A-87EF-4AD7-879A-0B4B7E826C3D}" type="parTrans" cxnId="{29C77371-1A96-4178-8ABB-FF0708F176D9}">
      <dgm:prSet/>
      <dgm:spPr/>
      <dgm:t>
        <a:bodyPr/>
        <a:lstStyle/>
        <a:p>
          <a:endParaRPr lang="en-IN" b="1"/>
        </a:p>
      </dgm:t>
    </dgm:pt>
    <dgm:pt modelId="{1FEE20DE-2C07-4328-996A-CE0551038D07}" type="sibTrans" cxnId="{29C77371-1A96-4178-8ABB-FF0708F176D9}">
      <dgm:prSet/>
      <dgm:spPr/>
      <dgm:t>
        <a:bodyPr/>
        <a:lstStyle/>
        <a:p>
          <a:endParaRPr lang="en-IN" b="1"/>
        </a:p>
      </dgm:t>
    </dgm:pt>
    <dgm:pt modelId="{38A532B4-CD01-4274-89A3-6B62004BC32F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2800" b="1" i="0" dirty="0"/>
            <a:t>Corporate channel cancellations low at 18%</a:t>
          </a:r>
        </a:p>
      </dgm:t>
    </dgm:pt>
    <dgm:pt modelId="{A937E627-B378-4E65-8BED-BDB13CACCEB7}" type="parTrans" cxnId="{D75F2E96-A1F5-4D71-8CC1-BC6A562245E9}">
      <dgm:prSet/>
      <dgm:spPr/>
      <dgm:t>
        <a:bodyPr/>
        <a:lstStyle/>
        <a:p>
          <a:endParaRPr lang="en-IN" b="1"/>
        </a:p>
      </dgm:t>
    </dgm:pt>
    <dgm:pt modelId="{7D4D5218-51EF-4B16-BD7C-7FEE89C39E6B}" type="sibTrans" cxnId="{D75F2E96-A1F5-4D71-8CC1-BC6A562245E9}">
      <dgm:prSet/>
      <dgm:spPr/>
      <dgm:t>
        <a:bodyPr/>
        <a:lstStyle/>
        <a:p>
          <a:endParaRPr lang="en-IN" b="1"/>
        </a:p>
      </dgm:t>
    </dgm:pt>
    <dgm:pt modelId="{CCA8B48A-3E72-4A74-BAE3-7CFDECDB3A39}">
      <dgm:prSet custT="1"/>
      <dgm:spPr>
        <a:solidFill>
          <a:srgbClr val="C00000"/>
        </a:solidFill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IN" sz="2800" b="1" i="0" dirty="0"/>
            <a:t>OTA/TA cancellations high at 68%.</a:t>
          </a:r>
          <a:endParaRPr lang="en-US" sz="2800" b="1" i="0" dirty="0"/>
        </a:p>
      </dgm:t>
    </dgm:pt>
    <dgm:pt modelId="{7B789F97-660F-44F0-B348-E64099F64F6D}" type="parTrans" cxnId="{643DCCEA-DE23-4B59-8ABD-0E6CF1655A6F}">
      <dgm:prSet/>
      <dgm:spPr/>
      <dgm:t>
        <a:bodyPr/>
        <a:lstStyle/>
        <a:p>
          <a:endParaRPr lang="en-IN" b="1"/>
        </a:p>
      </dgm:t>
    </dgm:pt>
    <dgm:pt modelId="{0B52CD68-750C-4833-8341-C138EB40291D}" type="sibTrans" cxnId="{643DCCEA-DE23-4B59-8ABD-0E6CF1655A6F}">
      <dgm:prSet/>
      <dgm:spPr/>
      <dgm:t>
        <a:bodyPr/>
        <a:lstStyle/>
        <a:p>
          <a:endParaRPr lang="en-IN" b="1"/>
        </a:p>
      </dgm:t>
    </dgm:pt>
    <dgm:pt modelId="{06B3FC16-76DE-4466-ACA8-A3EDA0840C50}">
      <dgm:prSet custT="1"/>
      <dgm:spPr>
        <a:solidFill>
          <a:srgbClr val="C00000"/>
        </a:solidFill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2800" b="1" i="0" dirty="0"/>
            <a:t>OTA dependence risk: 70% of bookings </a:t>
          </a:r>
        </a:p>
      </dgm:t>
    </dgm:pt>
    <dgm:pt modelId="{1BAC4174-443A-434A-8FEF-11E47892CC3A}" type="parTrans" cxnId="{25407804-1310-466C-9887-09AF615A9542}">
      <dgm:prSet/>
      <dgm:spPr/>
      <dgm:t>
        <a:bodyPr/>
        <a:lstStyle/>
        <a:p>
          <a:endParaRPr lang="en-IN" b="1"/>
        </a:p>
      </dgm:t>
    </dgm:pt>
    <dgm:pt modelId="{1C97BB99-1177-4219-87BD-FBC6DFB71149}" type="sibTrans" cxnId="{25407804-1310-466C-9887-09AF615A9542}">
      <dgm:prSet/>
      <dgm:spPr/>
      <dgm:t>
        <a:bodyPr/>
        <a:lstStyle/>
        <a:p>
          <a:endParaRPr lang="en-IN" b="1"/>
        </a:p>
      </dgm:t>
    </dgm:pt>
    <dgm:pt modelId="{0A22B468-9618-4C84-8ACE-47426A82EF05}" type="pres">
      <dgm:prSet presAssocID="{51F24822-529A-4C62-A1B0-9583570A4874}" presName="linear" presStyleCnt="0">
        <dgm:presLayoutVars>
          <dgm:dir/>
          <dgm:animLvl val="lvl"/>
          <dgm:resizeHandles val="exact"/>
        </dgm:presLayoutVars>
      </dgm:prSet>
      <dgm:spPr/>
    </dgm:pt>
    <dgm:pt modelId="{8ACD7172-20E9-4DBE-911B-5B495696961E}" type="pres">
      <dgm:prSet presAssocID="{01B76A17-0E27-445B-8726-3FB8440CD975}" presName="parentLin" presStyleCnt="0"/>
      <dgm:spPr/>
    </dgm:pt>
    <dgm:pt modelId="{3CAD3019-24CF-4ABE-B501-B46A8ED0771F}" type="pres">
      <dgm:prSet presAssocID="{01B76A17-0E27-445B-8726-3FB8440CD975}" presName="parentLeftMargin" presStyleLbl="node1" presStyleIdx="0" presStyleCnt="5"/>
      <dgm:spPr/>
    </dgm:pt>
    <dgm:pt modelId="{86363E4A-FE2E-4074-B948-955DDB5F77AD}" type="pres">
      <dgm:prSet presAssocID="{01B76A17-0E27-445B-8726-3FB8440CD975}" presName="parentText" presStyleLbl="node1" presStyleIdx="0" presStyleCnt="5" custScaleX="142857" custScaleY="116473">
        <dgm:presLayoutVars>
          <dgm:chMax val="0"/>
          <dgm:bulletEnabled val="1"/>
        </dgm:presLayoutVars>
      </dgm:prSet>
      <dgm:spPr/>
    </dgm:pt>
    <dgm:pt modelId="{1E572842-1659-4B1E-9C47-EB0DB9833DFA}" type="pres">
      <dgm:prSet presAssocID="{01B76A17-0E27-445B-8726-3FB8440CD975}" presName="negativeSpace" presStyleCnt="0"/>
      <dgm:spPr/>
    </dgm:pt>
    <dgm:pt modelId="{C6D1CA27-6028-4CC3-8271-5A79BBFA182B}" type="pres">
      <dgm:prSet presAssocID="{01B76A17-0E27-445B-8726-3FB8440CD975}" presName="childText" presStyleLbl="conFgAcc1" presStyleIdx="0" presStyleCnt="5">
        <dgm:presLayoutVars>
          <dgm:bulletEnabled val="1"/>
        </dgm:presLayoutVars>
      </dgm:prSet>
      <dgm:spPr/>
    </dgm:pt>
    <dgm:pt modelId="{ADDF422F-3561-40D3-B2D6-DF4D95688ECD}" type="pres">
      <dgm:prSet presAssocID="{392EC16D-E1B1-4920-860A-3A00D7B5D7CA}" presName="spaceBetweenRectangles" presStyleCnt="0"/>
      <dgm:spPr/>
    </dgm:pt>
    <dgm:pt modelId="{7D4610B2-4520-42BA-BDE1-F9E7F4A72262}" type="pres">
      <dgm:prSet presAssocID="{592DCF6A-8070-4073-9C01-7F925AD86CA9}" presName="parentLin" presStyleCnt="0"/>
      <dgm:spPr/>
    </dgm:pt>
    <dgm:pt modelId="{ECE96CD0-7CF9-4E73-8AAA-12BE0AAB28C9}" type="pres">
      <dgm:prSet presAssocID="{592DCF6A-8070-4073-9C01-7F925AD86CA9}" presName="parentLeftMargin" presStyleLbl="node1" presStyleIdx="0" presStyleCnt="5"/>
      <dgm:spPr/>
    </dgm:pt>
    <dgm:pt modelId="{35FA69D4-FD6B-4320-8A4E-EE4EFF114177}" type="pres">
      <dgm:prSet presAssocID="{592DCF6A-8070-4073-9C01-7F925AD86CA9}" presName="parentText" presStyleLbl="node1" presStyleIdx="1" presStyleCnt="5" custScaleX="142857" custScaleY="116473">
        <dgm:presLayoutVars>
          <dgm:chMax val="0"/>
          <dgm:bulletEnabled val="1"/>
        </dgm:presLayoutVars>
      </dgm:prSet>
      <dgm:spPr/>
    </dgm:pt>
    <dgm:pt modelId="{3EBAAAC5-540C-4900-8901-EC8AE783C28D}" type="pres">
      <dgm:prSet presAssocID="{592DCF6A-8070-4073-9C01-7F925AD86CA9}" presName="negativeSpace" presStyleCnt="0"/>
      <dgm:spPr/>
    </dgm:pt>
    <dgm:pt modelId="{4DFDD71E-BDE9-4960-A016-308D86722A27}" type="pres">
      <dgm:prSet presAssocID="{592DCF6A-8070-4073-9C01-7F925AD86CA9}" presName="childText" presStyleLbl="conFgAcc1" presStyleIdx="1" presStyleCnt="5">
        <dgm:presLayoutVars>
          <dgm:bulletEnabled val="1"/>
        </dgm:presLayoutVars>
      </dgm:prSet>
      <dgm:spPr/>
    </dgm:pt>
    <dgm:pt modelId="{873239FF-9B0B-4D0F-B089-4424F55B663D}" type="pres">
      <dgm:prSet presAssocID="{1FEE20DE-2C07-4328-996A-CE0551038D07}" presName="spaceBetweenRectangles" presStyleCnt="0"/>
      <dgm:spPr/>
    </dgm:pt>
    <dgm:pt modelId="{F4774282-1086-4F29-96A9-D4E7B8867EA4}" type="pres">
      <dgm:prSet presAssocID="{38A532B4-CD01-4274-89A3-6B62004BC32F}" presName="parentLin" presStyleCnt="0"/>
      <dgm:spPr/>
    </dgm:pt>
    <dgm:pt modelId="{75CEC14C-426B-4B2C-BC1F-65FF2FF0F809}" type="pres">
      <dgm:prSet presAssocID="{38A532B4-CD01-4274-89A3-6B62004BC32F}" presName="parentLeftMargin" presStyleLbl="node1" presStyleIdx="1" presStyleCnt="5"/>
      <dgm:spPr/>
    </dgm:pt>
    <dgm:pt modelId="{A507ACEC-C5C3-4057-BD96-4AF1E73F619F}" type="pres">
      <dgm:prSet presAssocID="{38A532B4-CD01-4274-89A3-6B62004BC32F}" presName="parentText" presStyleLbl="node1" presStyleIdx="2" presStyleCnt="5" custScaleX="142857" custScaleY="116473">
        <dgm:presLayoutVars>
          <dgm:chMax val="0"/>
          <dgm:bulletEnabled val="1"/>
        </dgm:presLayoutVars>
      </dgm:prSet>
      <dgm:spPr/>
    </dgm:pt>
    <dgm:pt modelId="{4E30E186-40D1-49C5-8E1D-A05E12F9BEC7}" type="pres">
      <dgm:prSet presAssocID="{38A532B4-CD01-4274-89A3-6B62004BC32F}" presName="negativeSpace" presStyleCnt="0"/>
      <dgm:spPr/>
    </dgm:pt>
    <dgm:pt modelId="{F4028E64-8E47-4B4D-8570-2DF1B8F29448}" type="pres">
      <dgm:prSet presAssocID="{38A532B4-CD01-4274-89A3-6B62004BC32F}" presName="childText" presStyleLbl="conFgAcc1" presStyleIdx="2" presStyleCnt="5">
        <dgm:presLayoutVars>
          <dgm:bulletEnabled val="1"/>
        </dgm:presLayoutVars>
      </dgm:prSet>
      <dgm:spPr/>
    </dgm:pt>
    <dgm:pt modelId="{5EA5B338-00E0-4101-83D2-5770EBCE1E97}" type="pres">
      <dgm:prSet presAssocID="{7D4D5218-51EF-4B16-BD7C-7FEE89C39E6B}" presName="spaceBetweenRectangles" presStyleCnt="0"/>
      <dgm:spPr/>
    </dgm:pt>
    <dgm:pt modelId="{A7658698-8549-46EA-BA33-575AA9254669}" type="pres">
      <dgm:prSet presAssocID="{CCA8B48A-3E72-4A74-BAE3-7CFDECDB3A39}" presName="parentLin" presStyleCnt="0"/>
      <dgm:spPr/>
    </dgm:pt>
    <dgm:pt modelId="{BE360B54-7F59-43B7-83C0-3769337D279B}" type="pres">
      <dgm:prSet presAssocID="{CCA8B48A-3E72-4A74-BAE3-7CFDECDB3A39}" presName="parentLeftMargin" presStyleLbl="node1" presStyleIdx="2" presStyleCnt="5"/>
      <dgm:spPr/>
    </dgm:pt>
    <dgm:pt modelId="{71D35BE0-8CB2-4449-B086-3B5786BE7C17}" type="pres">
      <dgm:prSet presAssocID="{CCA8B48A-3E72-4A74-BAE3-7CFDECDB3A39}" presName="parentText" presStyleLbl="node1" presStyleIdx="3" presStyleCnt="5" custScaleX="142857" custScaleY="116473">
        <dgm:presLayoutVars>
          <dgm:chMax val="0"/>
          <dgm:bulletEnabled val="1"/>
        </dgm:presLayoutVars>
      </dgm:prSet>
      <dgm:spPr/>
    </dgm:pt>
    <dgm:pt modelId="{2D194749-9281-4E09-A605-79CB64407EE6}" type="pres">
      <dgm:prSet presAssocID="{CCA8B48A-3E72-4A74-BAE3-7CFDECDB3A39}" presName="negativeSpace" presStyleCnt="0"/>
      <dgm:spPr/>
    </dgm:pt>
    <dgm:pt modelId="{FA7C051D-7233-46B6-9FC5-6741F791FCDD}" type="pres">
      <dgm:prSet presAssocID="{CCA8B48A-3E72-4A74-BAE3-7CFDECDB3A39}" presName="childText" presStyleLbl="conFgAcc1" presStyleIdx="3" presStyleCnt="5">
        <dgm:presLayoutVars>
          <dgm:bulletEnabled val="1"/>
        </dgm:presLayoutVars>
      </dgm:prSet>
      <dgm:spPr/>
    </dgm:pt>
    <dgm:pt modelId="{ADF1395D-A695-4B3D-A484-A21B8C4C6DBE}" type="pres">
      <dgm:prSet presAssocID="{0B52CD68-750C-4833-8341-C138EB40291D}" presName="spaceBetweenRectangles" presStyleCnt="0"/>
      <dgm:spPr/>
    </dgm:pt>
    <dgm:pt modelId="{FA79E8A9-BC03-42C8-8AD6-B696F9D6AE4C}" type="pres">
      <dgm:prSet presAssocID="{06B3FC16-76DE-4466-ACA8-A3EDA0840C50}" presName="parentLin" presStyleCnt="0"/>
      <dgm:spPr/>
    </dgm:pt>
    <dgm:pt modelId="{DC9E0C32-D994-431D-AF23-01BAE6E5E691}" type="pres">
      <dgm:prSet presAssocID="{06B3FC16-76DE-4466-ACA8-A3EDA0840C50}" presName="parentLeftMargin" presStyleLbl="node1" presStyleIdx="3" presStyleCnt="5"/>
      <dgm:spPr/>
    </dgm:pt>
    <dgm:pt modelId="{1FF6FCCF-DB96-4BF0-8FC8-04103B4849D4}" type="pres">
      <dgm:prSet presAssocID="{06B3FC16-76DE-4466-ACA8-A3EDA0840C50}" presName="parentText" presStyleLbl="node1" presStyleIdx="4" presStyleCnt="5" custScaleX="142857" custScaleY="116473">
        <dgm:presLayoutVars>
          <dgm:chMax val="0"/>
          <dgm:bulletEnabled val="1"/>
        </dgm:presLayoutVars>
      </dgm:prSet>
      <dgm:spPr/>
    </dgm:pt>
    <dgm:pt modelId="{FBC84442-41EF-4861-B48B-49CB704F8572}" type="pres">
      <dgm:prSet presAssocID="{06B3FC16-76DE-4466-ACA8-A3EDA0840C50}" presName="negativeSpace" presStyleCnt="0"/>
      <dgm:spPr/>
    </dgm:pt>
    <dgm:pt modelId="{45407A14-2928-4528-B72E-30F54D711200}" type="pres">
      <dgm:prSet presAssocID="{06B3FC16-76DE-4466-ACA8-A3EDA0840C50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25407804-1310-466C-9887-09AF615A9542}" srcId="{51F24822-529A-4C62-A1B0-9583570A4874}" destId="{06B3FC16-76DE-4466-ACA8-A3EDA0840C50}" srcOrd="4" destOrd="0" parTransId="{1BAC4174-443A-434A-8FEF-11E47892CC3A}" sibTransId="{1C97BB99-1177-4219-87BD-FBC6DFB71149}"/>
    <dgm:cxn modelId="{5B2B5712-1A38-43F9-8FD2-AA6D75811545}" srcId="{51F24822-529A-4C62-A1B0-9583570A4874}" destId="{01B76A17-0E27-445B-8726-3FB8440CD975}" srcOrd="0" destOrd="0" parTransId="{5F2DCDFC-F6C7-474D-8564-2D4EEBA5D94A}" sibTransId="{392EC16D-E1B1-4920-860A-3A00D7B5D7CA}"/>
    <dgm:cxn modelId="{78B84F3B-BF68-484A-B57C-76CBD7F7CB95}" type="presOf" srcId="{592DCF6A-8070-4073-9C01-7F925AD86CA9}" destId="{ECE96CD0-7CF9-4E73-8AAA-12BE0AAB28C9}" srcOrd="0" destOrd="0" presId="urn:microsoft.com/office/officeart/2005/8/layout/list1"/>
    <dgm:cxn modelId="{29C77371-1A96-4178-8ABB-FF0708F176D9}" srcId="{51F24822-529A-4C62-A1B0-9583570A4874}" destId="{592DCF6A-8070-4073-9C01-7F925AD86CA9}" srcOrd="1" destOrd="0" parTransId="{2E02B33A-87EF-4AD7-879A-0B4B7E826C3D}" sibTransId="{1FEE20DE-2C07-4328-996A-CE0551038D07}"/>
    <dgm:cxn modelId="{B6133452-671D-4685-A235-A4735BC1B351}" type="presOf" srcId="{01B76A17-0E27-445B-8726-3FB8440CD975}" destId="{3CAD3019-24CF-4ABE-B501-B46A8ED0771F}" srcOrd="0" destOrd="0" presId="urn:microsoft.com/office/officeart/2005/8/layout/list1"/>
    <dgm:cxn modelId="{D75F2E96-A1F5-4D71-8CC1-BC6A562245E9}" srcId="{51F24822-529A-4C62-A1B0-9583570A4874}" destId="{38A532B4-CD01-4274-89A3-6B62004BC32F}" srcOrd="2" destOrd="0" parTransId="{A937E627-B378-4E65-8BED-BDB13CACCEB7}" sibTransId="{7D4D5218-51EF-4B16-BD7C-7FEE89C39E6B}"/>
    <dgm:cxn modelId="{C1BBC698-7582-4109-9C97-EF8626009EAC}" type="presOf" srcId="{38A532B4-CD01-4274-89A3-6B62004BC32F}" destId="{A507ACEC-C5C3-4057-BD96-4AF1E73F619F}" srcOrd="1" destOrd="0" presId="urn:microsoft.com/office/officeart/2005/8/layout/list1"/>
    <dgm:cxn modelId="{AD40D4A3-9E8C-4EAA-BFD7-32711EB12191}" type="presOf" srcId="{06B3FC16-76DE-4466-ACA8-A3EDA0840C50}" destId="{DC9E0C32-D994-431D-AF23-01BAE6E5E691}" srcOrd="0" destOrd="0" presId="urn:microsoft.com/office/officeart/2005/8/layout/list1"/>
    <dgm:cxn modelId="{79BB21AD-8957-47FA-9DC6-FCAB2F8B45D7}" type="presOf" srcId="{51F24822-529A-4C62-A1B0-9583570A4874}" destId="{0A22B468-9618-4C84-8ACE-47426A82EF05}" srcOrd="0" destOrd="0" presId="urn:microsoft.com/office/officeart/2005/8/layout/list1"/>
    <dgm:cxn modelId="{FAE12DB3-41DC-41B3-984F-BAA2FCD0D7F2}" type="presOf" srcId="{06B3FC16-76DE-4466-ACA8-A3EDA0840C50}" destId="{1FF6FCCF-DB96-4BF0-8FC8-04103B4849D4}" srcOrd="1" destOrd="0" presId="urn:microsoft.com/office/officeart/2005/8/layout/list1"/>
    <dgm:cxn modelId="{FD9CABD1-C772-4EFC-82F6-80F032407C43}" type="presOf" srcId="{01B76A17-0E27-445B-8726-3FB8440CD975}" destId="{86363E4A-FE2E-4074-B948-955DDB5F77AD}" srcOrd="1" destOrd="0" presId="urn:microsoft.com/office/officeart/2005/8/layout/list1"/>
    <dgm:cxn modelId="{55D7B1D3-F0B4-4063-BCBF-7C58714A388F}" type="presOf" srcId="{CCA8B48A-3E72-4A74-BAE3-7CFDECDB3A39}" destId="{BE360B54-7F59-43B7-83C0-3769337D279B}" srcOrd="0" destOrd="0" presId="urn:microsoft.com/office/officeart/2005/8/layout/list1"/>
    <dgm:cxn modelId="{BB6890E7-3632-4CE2-A754-AD0FA0943325}" type="presOf" srcId="{592DCF6A-8070-4073-9C01-7F925AD86CA9}" destId="{35FA69D4-FD6B-4320-8A4E-EE4EFF114177}" srcOrd="1" destOrd="0" presId="urn:microsoft.com/office/officeart/2005/8/layout/list1"/>
    <dgm:cxn modelId="{643DCCEA-DE23-4B59-8ABD-0E6CF1655A6F}" srcId="{51F24822-529A-4C62-A1B0-9583570A4874}" destId="{CCA8B48A-3E72-4A74-BAE3-7CFDECDB3A39}" srcOrd="3" destOrd="0" parTransId="{7B789F97-660F-44F0-B348-E64099F64F6D}" sibTransId="{0B52CD68-750C-4833-8341-C138EB40291D}"/>
    <dgm:cxn modelId="{88E05CED-CFB0-403D-86E7-6B89582D0B59}" type="presOf" srcId="{38A532B4-CD01-4274-89A3-6B62004BC32F}" destId="{75CEC14C-426B-4B2C-BC1F-65FF2FF0F809}" srcOrd="0" destOrd="0" presId="urn:microsoft.com/office/officeart/2005/8/layout/list1"/>
    <dgm:cxn modelId="{560B30F2-57D5-4280-A27F-2865E497FEB9}" type="presOf" srcId="{CCA8B48A-3E72-4A74-BAE3-7CFDECDB3A39}" destId="{71D35BE0-8CB2-4449-B086-3B5786BE7C17}" srcOrd="1" destOrd="0" presId="urn:microsoft.com/office/officeart/2005/8/layout/list1"/>
    <dgm:cxn modelId="{584F7B08-DA0F-4592-AAA8-F817E227C831}" type="presParOf" srcId="{0A22B468-9618-4C84-8ACE-47426A82EF05}" destId="{8ACD7172-20E9-4DBE-911B-5B495696961E}" srcOrd="0" destOrd="0" presId="urn:microsoft.com/office/officeart/2005/8/layout/list1"/>
    <dgm:cxn modelId="{C23FD6D5-E023-4C5B-922B-AA212B580D32}" type="presParOf" srcId="{8ACD7172-20E9-4DBE-911B-5B495696961E}" destId="{3CAD3019-24CF-4ABE-B501-B46A8ED0771F}" srcOrd="0" destOrd="0" presId="urn:microsoft.com/office/officeart/2005/8/layout/list1"/>
    <dgm:cxn modelId="{BE5768E5-B326-49DE-8644-28E3AB7353C3}" type="presParOf" srcId="{8ACD7172-20E9-4DBE-911B-5B495696961E}" destId="{86363E4A-FE2E-4074-B948-955DDB5F77AD}" srcOrd="1" destOrd="0" presId="urn:microsoft.com/office/officeart/2005/8/layout/list1"/>
    <dgm:cxn modelId="{47F2F590-4687-43D5-842F-6C102E4F8843}" type="presParOf" srcId="{0A22B468-9618-4C84-8ACE-47426A82EF05}" destId="{1E572842-1659-4B1E-9C47-EB0DB9833DFA}" srcOrd="1" destOrd="0" presId="urn:microsoft.com/office/officeart/2005/8/layout/list1"/>
    <dgm:cxn modelId="{54B733B7-3654-4146-A395-0FEB51607CB9}" type="presParOf" srcId="{0A22B468-9618-4C84-8ACE-47426A82EF05}" destId="{C6D1CA27-6028-4CC3-8271-5A79BBFA182B}" srcOrd="2" destOrd="0" presId="urn:microsoft.com/office/officeart/2005/8/layout/list1"/>
    <dgm:cxn modelId="{59BCD0D3-227D-4F11-99A1-57FF7B5E4591}" type="presParOf" srcId="{0A22B468-9618-4C84-8ACE-47426A82EF05}" destId="{ADDF422F-3561-40D3-B2D6-DF4D95688ECD}" srcOrd="3" destOrd="0" presId="urn:microsoft.com/office/officeart/2005/8/layout/list1"/>
    <dgm:cxn modelId="{07DF77F0-0E4A-45BF-81C5-B2A2ABCBCDE5}" type="presParOf" srcId="{0A22B468-9618-4C84-8ACE-47426A82EF05}" destId="{7D4610B2-4520-42BA-BDE1-F9E7F4A72262}" srcOrd="4" destOrd="0" presId="urn:microsoft.com/office/officeart/2005/8/layout/list1"/>
    <dgm:cxn modelId="{F743F293-B4C2-450E-A564-9063C9F912CC}" type="presParOf" srcId="{7D4610B2-4520-42BA-BDE1-F9E7F4A72262}" destId="{ECE96CD0-7CF9-4E73-8AAA-12BE0AAB28C9}" srcOrd="0" destOrd="0" presId="urn:microsoft.com/office/officeart/2005/8/layout/list1"/>
    <dgm:cxn modelId="{DE368103-6434-48D2-A996-09104EB44FDC}" type="presParOf" srcId="{7D4610B2-4520-42BA-BDE1-F9E7F4A72262}" destId="{35FA69D4-FD6B-4320-8A4E-EE4EFF114177}" srcOrd="1" destOrd="0" presId="urn:microsoft.com/office/officeart/2005/8/layout/list1"/>
    <dgm:cxn modelId="{36984F3C-6646-47D7-B83C-9EFF1FEE1D50}" type="presParOf" srcId="{0A22B468-9618-4C84-8ACE-47426A82EF05}" destId="{3EBAAAC5-540C-4900-8901-EC8AE783C28D}" srcOrd="5" destOrd="0" presId="urn:microsoft.com/office/officeart/2005/8/layout/list1"/>
    <dgm:cxn modelId="{A403A730-A1CB-4A00-940B-227357506F8A}" type="presParOf" srcId="{0A22B468-9618-4C84-8ACE-47426A82EF05}" destId="{4DFDD71E-BDE9-4960-A016-308D86722A27}" srcOrd="6" destOrd="0" presId="urn:microsoft.com/office/officeart/2005/8/layout/list1"/>
    <dgm:cxn modelId="{67465F0C-250B-4ABE-9B99-C9437BC65769}" type="presParOf" srcId="{0A22B468-9618-4C84-8ACE-47426A82EF05}" destId="{873239FF-9B0B-4D0F-B089-4424F55B663D}" srcOrd="7" destOrd="0" presId="urn:microsoft.com/office/officeart/2005/8/layout/list1"/>
    <dgm:cxn modelId="{96805E8F-2B0F-463A-A77A-C814258A6EC1}" type="presParOf" srcId="{0A22B468-9618-4C84-8ACE-47426A82EF05}" destId="{F4774282-1086-4F29-96A9-D4E7B8867EA4}" srcOrd="8" destOrd="0" presId="urn:microsoft.com/office/officeart/2005/8/layout/list1"/>
    <dgm:cxn modelId="{9B00D722-C08F-4FBA-8F43-DDCF0C1E5393}" type="presParOf" srcId="{F4774282-1086-4F29-96A9-D4E7B8867EA4}" destId="{75CEC14C-426B-4B2C-BC1F-65FF2FF0F809}" srcOrd="0" destOrd="0" presId="urn:microsoft.com/office/officeart/2005/8/layout/list1"/>
    <dgm:cxn modelId="{77CDA970-CABF-4B3C-88DA-D30D79B52EDB}" type="presParOf" srcId="{F4774282-1086-4F29-96A9-D4E7B8867EA4}" destId="{A507ACEC-C5C3-4057-BD96-4AF1E73F619F}" srcOrd="1" destOrd="0" presId="urn:microsoft.com/office/officeart/2005/8/layout/list1"/>
    <dgm:cxn modelId="{2116AC23-6AE2-4FBC-8BBC-1D469E0300F8}" type="presParOf" srcId="{0A22B468-9618-4C84-8ACE-47426A82EF05}" destId="{4E30E186-40D1-49C5-8E1D-A05E12F9BEC7}" srcOrd="9" destOrd="0" presId="urn:microsoft.com/office/officeart/2005/8/layout/list1"/>
    <dgm:cxn modelId="{3419D9AB-A7E6-4EC8-AD01-3FEEED665368}" type="presParOf" srcId="{0A22B468-9618-4C84-8ACE-47426A82EF05}" destId="{F4028E64-8E47-4B4D-8570-2DF1B8F29448}" srcOrd="10" destOrd="0" presId="urn:microsoft.com/office/officeart/2005/8/layout/list1"/>
    <dgm:cxn modelId="{F6BC9D15-5E7F-4D45-80D2-CF011A6622FB}" type="presParOf" srcId="{0A22B468-9618-4C84-8ACE-47426A82EF05}" destId="{5EA5B338-00E0-4101-83D2-5770EBCE1E97}" srcOrd="11" destOrd="0" presId="urn:microsoft.com/office/officeart/2005/8/layout/list1"/>
    <dgm:cxn modelId="{46F6D970-7CA6-497F-9ABE-1AFC3C5A60EC}" type="presParOf" srcId="{0A22B468-9618-4C84-8ACE-47426A82EF05}" destId="{A7658698-8549-46EA-BA33-575AA9254669}" srcOrd="12" destOrd="0" presId="urn:microsoft.com/office/officeart/2005/8/layout/list1"/>
    <dgm:cxn modelId="{FACF8CFF-EE47-4733-8288-CCED298E98F2}" type="presParOf" srcId="{A7658698-8549-46EA-BA33-575AA9254669}" destId="{BE360B54-7F59-43B7-83C0-3769337D279B}" srcOrd="0" destOrd="0" presId="urn:microsoft.com/office/officeart/2005/8/layout/list1"/>
    <dgm:cxn modelId="{0C176783-820E-4FB7-8441-96DCD6AB99B6}" type="presParOf" srcId="{A7658698-8549-46EA-BA33-575AA9254669}" destId="{71D35BE0-8CB2-4449-B086-3B5786BE7C17}" srcOrd="1" destOrd="0" presId="urn:microsoft.com/office/officeart/2005/8/layout/list1"/>
    <dgm:cxn modelId="{33CFCA5B-A973-4E31-BD92-4E1F38292C52}" type="presParOf" srcId="{0A22B468-9618-4C84-8ACE-47426A82EF05}" destId="{2D194749-9281-4E09-A605-79CB64407EE6}" srcOrd="13" destOrd="0" presId="urn:microsoft.com/office/officeart/2005/8/layout/list1"/>
    <dgm:cxn modelId="{E43007CC-1E24-44F1-8E8E-7A5321446503}" type="presParOf" srcId="{0A22B468-9618-4C84-8ACE-47426A82EF05}" destId="{FA7C051D-7233-46B6-9FC5-6741F791FCDD}" srcOrd="14" destOrd="0" presId="urn:microsoft.com/office/officeart/2005/8/layout/list1"/>
    <dgm:cxn modelId="{EDC8B436-48D2-4CE3-BB1B-4947F57074B0}" type="presParOf" srcId="{0A22B468-9618-4C84-8ACE-47426A82EF05}" destId="{ADF1395D-A695-4B3D-A484-A21B8C4C6DBE}" srcOrd="15" destOrd="0" presId="urn:microsoft.com/office/officeart/2005/8/layout/list1"/>
    <dgm:cxn modelId="{C8DB2C42-DF03-4A96-A020-855AAEE274B6}" type="presParOf" srcId="{0A22B468-9618-4C84-8ACE-47426A82EF05}" destId="{FA79E8A9-BC03-42C8-8AD6-B696F9D6AE4C}" srcOrd="16" destOrd="0" presId="urn:microsoft.com/office/officeart/2005/8/layout/list1"/>
    <dgm:cxn modelId="{77A535C0-BA84-49E0-B491-CCCC7DCA9580}" type="presParOf" srcId="{FA79E8A9-BC03-42C8-8AD6-B696F9D6AE4C}" destId="{DC9E0C32-D994-431D-AF23-01BAE6E5E691}" srcOrd="0" destOrd="0" presId="urn:microsoft.com/office/officeart/2005/8/layout/list1"/>
    <dgm:cxn modelId="{7861B6DF-D9D9-456A-9E7A-6DE45CB85F4A}" type="presParOf" srcId="{FA79E8A9-BC03-42C8-8AD6-B696F9D6AE4C}" destId="{1FF6FCCF-DB96-4BF0-8FC8-04103B4849D4}" srcOrd="1" destOrd="0" presId="urn:microsoft.com/office/officeart/2005/8/layout/list1"/>
    <dgm:cxn modelId="{A972CBE4-63F1-442C-8BFC-335C1A975C90}" type="presParOf" srcId="{0A22B468-9618-4C84-8ACE-47426A82EF05}" destId="{FBC84442-41EF-4861-B48B-49CB704F8572}" srcOrd="17" destOrd="0" presId="urn:microsoft.com/office/officeart/2005/8/layout/list1"/>
    <dgm:cxn modelId="{84C4CCEC-6130-473C-8329-A3E4700CDB08}" type="presParOf" srcId="{0A22B468-9618-4C84-8ACE-47426A82EF05}" destId="{45407A14-2928-4528-B72E-30F54D711200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01BE5861-D320-4FDD-84F9-080D028DC282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IN"/>
        </a:p>
      </dgm:t>
    </dgm:pt>
    <dgm:pt modelId="{67A69F05-59CA-40F7-A6AA-8479E5AAB2A8}">
      <dgm:prSet phldrT="[Text]"/>
      <dgm:spPr>
        <a:solidFill>
          <a:schemeClr val="accent6">
            <a:lumMod val="75000"/>
          </a:schemeClr>
        </a:solidFill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1" i="0" dirty="0"/>
            <a:t>89% of repeat guests </a:t>
          </a:r>
          <a:r>
            <a:rPr lang="en-US" b="1" i="0"/>
            <a:t>are transients</a:t>
          </a:r>
          <a:endParaRPr lang="en-IN" b="1" dirty="0"/>
        </a:p>
      </dgm:t>
    </dgm:pt>
    <dgm:pt modelId="{F2D3E806-1726-4BBB-90FF-056514FE8D8E}" type="parTrans" cxnId="{8B39969D-BA30-489C-970E-B4ECFB6E62D6}">
      <dgm:prSet/>
      <dgm:spPr/>
      <dgm:t>
        <a:bodyPr/>
        <a:lstStyle/>
        <a:p>
          <a:endParaRPr lang="en-IN" b="1"/>
        </a:p>
      </dgm:t>
    </dgm:pt>
    <dgm:pt modelId="{AD508D3D-5645-45B9-93E3-B77B8FDD2BA2}" type="sibTrans" cxnId="{8B39969D-BA30-489C-970E-B4ECFB6E62D6}">
      <dgm:prSet/>
      <dgm:spPr/>
      <dgm:t>
        <a:bodyPr/>
        <a:lstStyle/>
        <a:p>
          <a:endParaRPr lang="en-IN" b="1"/>
        </a:p>
      </dgm:t>
    </dgm:pt>
    <dgm:pt modelId="{D2064C22-27ED-4C19-A6DE-8FFC4F7B9E6B}">
      <dgm:prSet/>
      <dgm:spPr>
        <a:solidFill>
          <a:schemeClr val="accent6"/>
        </a:solidFill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1" i="0" dirty="0"/>
            <a:t>46% of bookings have just one request</a:t>
          </a:r>
        </a:p>
      </dgm:t>
    </dgm:pt>
    <dgm:pt modelId="{27FC4927-FBAF-402B-8A00-5080CD53DFB4}" type="parTrans" cxnId="{7967E7B5-6243-43F9-9CFD-3321EC1B3B22}">
      <dgm:prSet/>
      <dgm:spPr/>
      <dgm:t>
        <a:bodyPr/>
        <a:lstStyle/>
        <a:p>
          <a:endParaRPr lang="en-IN" b="1"/>
        </a:p>
      </dgm:t>
    </dgm:pt>
    <dgm:pt modelId="{6A13A5C4-709B-4A0D-9448-43F96C7B6338}" type="sibTrans" cxnId="{7967E7B5-6243-43F9-9CFD-3321EC1B3B22}">
      <dgm:prSet/>
      <dgm:spPr/>
      <dgm:t>
        <a:bodyPr/>
        <a:lstStyle/>
        <a:p>
          <a:endParaRPr lang="en-IN" b="1"/>
        </a:p>
      </dgm:t>
    </dgm:pt>
    <dgm:pt modelId="{678C553C-AC93-43A6-90B6-8C4875077F4C}">
      <dgm:prSet/>
      <dgm:spPr>
        <a:solidFill>
          <a:srgbClr val="C00000"/>
        </a:solidFill>
      </dgm:spPr>
      <dgm:t>
        <a:bodyPr/>
        <a:lstStyle/>
        <a:p>
          <a:pPr>
            <a:buNone/>
          </a:pPr>
          <a:r>
            <a:rPr lang="en-US" b="1" i="0" dirty="0"/>
            <a:t>Very few Repeated guests in Group and Transient-Party segments</a:t>
          </a:r>
        </a:p>
      </dgm:t>
    </dgm:pt>
    <dgm:pt modelId="{07D2E75F-366A-4D7B-9C5C-9DDFD2A2B933}" type="parTrans" cxnId="{6C46B0D5-624A-4468-B1B7-59E1A9860A6C}">
      <dgm:prSet/>
      <dgm:spPr/>
      <dgm:t>
        <a:bodyPr/>
        <a:lstStyle/>
        <a:p>
          <a:endParaRPr lang="en-IN" b="1"/>
        </a:p>
      </dgm:t>
    </dgm:pt>
    <dgm:pt modelId="{E51B838A-A91A-4049-8D5E-F4D504CB9C53}" type="sibTrans" cxnId="{6C46B0D5-624A-4468-B1B7-59E1A9860A6C}">
      <dgm:prSet/>
      <dgm:spPr/>
      <dgm:t>
        <a:bodyPr/>
        <a:lstStyle/>
        <a:p>
          <a:endParaRPr lang="en-IN" b="1"/>
        </a:p>
      </dgm:t>
    </dgm:pt>
    <dgm:pt modelId="{0D3E8B57-A032-46EB-AD05-730E7F76D7E2}">
      <dgm:prSet/>
      <dgm:spPr>
        <a:solidFill>
          <a:srgbClr val="C00000"/>
        </a:solidFill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1" i="0"/>
            <a:t>53% of bookings have zero special requests </a:t>
          </a:r>
          <a:endParaRPr lang="en-US" b="1" i="0" dirty="0"/>
        </a:p>
      </dgm:t>
    </dgm:pt>
    <dgm:pt modelId="{10368C1D-66B5-404A-B306-5624DB91E5B1}" type="parTrans" cxnId="{32C0D96E-E20F-4BC0-9ADB-B4A413B8EA54}">
      <dgm:prSet/>
      <dgm:spPr/>
      <dgm:t>
        <a:bodyPr/>
        <a:lstStyle/>
        <a:p>
          <a:endParaRPr lang="en-IN" b="1"/>
        </a:p>
      </dgm:t>
    </dgm:pt>
    <dgm:pt modelId="{C22CD6C3-893D-4985-9938-3A08FFD458FB}" type="sibTrans" cxnId="{32C0D96E-E20F-4BC0-9ADB-B4A413B8EA54}">
      <dgm:prSet/>
      <dgm:spPr/>
      <dgm:t>
        <a:bodyPr/>
        <a:lstStyle/>
        <a:p>
          <a:endParaRPr lang="en-IN" b="1"/>
        </a:p>
      </dgm:t>
    </dgm:pt>
    <dgm:pt modelId="{FD9797E8-5BB7-405C-8D24-ADC8957E47E7}" type="pres">
      <dgm:prSet presAssocID="{01BE5861-D320-4FDD-84F9-080D028DC282}" presName="linear" presStyleCnt="0">
        <dgm:presLayoutVars>
          <dgm:animLvl val="lvl"/>
          <dgm:resizeHandles val="exact"/>
        </dgm:presLayoutVars>
      </dgm:prSet>
      <dgm:spPr/>
    </dgm:pt>
    <dgm:pt modelId="{7C44D724-84F1-4135-9729-E3C2C83B9448}" type="pres">
      <dgm:prSet presAssocID="{67A69F05-59CA-40F7-A6AA-8479E5AAB2A8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07DF7122-EE66-4724-B9C5-E84124A981CA}" type="pres">
      <dgm:prSet presAssocID="{AD508D3D-5645-45B9-93E3-B77B8FDD2BA2}" presName="spacer" presStyleCnt="0"/>
      <dgm:spPr/>
    </dgm:pt>
    <dgm:pt modelId="{B320967F-5240-4B4B-8B64-3ED0F7495307}" type="pres">
      <dgm:prSet presAssocID="{D2064C22-27ED-4C19-A6DE-8FFC4F7B9E6B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560FDD93-F4F1-4B9E-8E9B-E79ED192360A}" type="pres">
      <dgm:prSet presAssocID="{6A13A5C4-709B-4A0D-9448-43F96C7B6338}" presName="spacer" presStyleCnt="0"/>
      <dgm:spPr/>
    </dgm:pt>
    <dgm:pt modelId="{9FADA5AF-E300-4FFB-A6EF-9FE980482F4D}" type="pres">
      <dgm:prSet presAssocID="{0D3E8B57-A032-46EB-AD05-730E7F76D7E2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D45FA168-8AD7-4FED-9B4C-DE3D731A432E}" type="pres">
      <dgm:prSet presAssocID="{C22CD6C3-893D-4985-9938-3A08FFD458FB}" presName="spacer" presStyleCnt="0"/>
      <dgm:spPr/>
    </dgm:pt>
    <dgm:pt modelId="{387E3603-ED15-4C27-ABDF-4CAC7B42A462}" type="pres">
      <dgm:prSet presAssocID="{678C553C-AC93-43A6-90B6-8C4875077F4C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9AEFEE6D-A6A1-42E9-BDDE-9606437E4EE0}" type="presOf" srcId="{67A69F05-59CA-40F7-A6AA-8479E5AAB2A8}" destId="{7C44D724-84F1-4135-9729-E3C2C83B9448}" srcOrd="0" destOrd="0" presId="urn:microsoft.com/office/officeart/2005/8/layout/vList2"/>
    <dgm:cxn modelId="{32C0D96E-E20F-4BC0-9ADB-B4A413B8EA54}" srcId="{01BE5861-D320-4FDD-84F9-080D028DC282}" destId="{0D3E8B57-A032-46EB-AD05-730E7F76D7E2}" srcOrd="2" destOrd="0" parTransId="{10368C1D-66B5-404A-B306-5624DB91E5B1}" sibTransId="{C22CD6C3-893D-4985-9938-3A08FFD458FB}"/>
    <dgm:cxn modelId="{045EE398-B9A9-4DCA-98E6-CDD076375373}" type="presOf" srcId="{678C553C-AC93-43A6-90B6-8C4875077F4C}" destId="{387E3603-ED15-4C27-ABDF-4CAC7B42A462}" srcOrd="0" destOrd="0" presId="urn:microsoft.com/office/officeart/2005/8/layout/vList2"/>
    <dgm:cxn modelId="{8B39969D-BA30-489C-970E-B4ECFB6E62D6}" srcId="{01BE5861-D320-4FDD-84F9-080D028DC282}" destId="{67A69F05-59CA-40F7-A6AA-8479E5AAB2A8}" srcOrd="0" destOrd="0" parTransId="{F2D3E806-1726-4BBB-90FF-056514FE8D8E}" sibTransId="{AD508D3D-5645-45B9-93E3-B77B8FDD2BA2}"/>
    <dgm:cxn modelId="{81908BAE-0974-4A99-BB4A-175E3EA31DD2}" type="presOf" srcId="{0D3E8B57-A032-46EB-AD05-730E7F76D7E2}" destId="{9FADA5AF-E300-4FFB-A6EF-9FE980482F4D}" srcOrd="0" destOrd="0" presId="urn:microsoft.com/office/officeart/2005/8/layout/vList2"/>
    <dgm:cxn modelId="{706FEAB1-C056-4E1B-B089-B88DA6A148C1}" type="presOf" srcId="{D2064C22-27ED-4C19-A6DE-8FFC4F7B9E6B}" destId="{B320967F-5240-4B4B-8B64-3ED0F7495307}" srcOrd="0" destOrd="0" presId="urn:microsoft.com/office/officeart/2005/8/layout/vList2"/>
    <dgm:cxn modelId="{7967E7B5-6243-43F9-9CFD-3321EC1B3B22}" srcId="{01BE5861-D320-4FDD-84F9-080D028DC282}" destId="{D2064C22-27ED-4C19-A6DE-8FFC4F7B9E6B}" srcOrd="1" destOrd="0" parTransId="{27FC4927-FBAF-402B-8A00-5080CD53DFB4}" sibTransId="{6A13A5C4-709B-4A0D-9448-43F96C7B6338}"/>
    <dgm:cxn modelId="{D7CF93B9-2E48-41EC-9809-C744ED7B73E1}" type="presOf" srcId="{01BE5861-D320-4FDD-84F9-080D028DC282}" destId="{FD9797E8-5BB7-405C-8D24-ADC8957E47E7}" srcOrd="0" destOrd="0" presId="urn:microsoft.com/office/officeart/2005/8/layout/vList2"/>
    <dgm:cxn modelId="{6C46B0D5-624A-4468-B1B7-59E1A9860A6C}" srcId="{01BE5861-D320-4FDD-84F9-080D028DC282}" destId="{678C553C-AC93-43A6-90B6-8C4875077F4C}" srcOrd="3" destOrd="0" parTransId="{07D2E75F-366A-4D7B-9C5C-9DDFD2A2B933}" sibTransId="{E51B838A-A91A-4049-8D5E-F4D504CB9C53}"/>
    <dgm:cxn modelId="{B76AFE21-B8DF-4F6F-AB51-0EC2DD59FF60}" type="presParOf" srcId="{FD9797E8-5BB7-405C-8D24-ADC8957E47E7}" destId="{7C44D724-84F1-4135-9729-E3C2C83B9448}" srcOrd="0" destOrd="0" presId="urn:microsoft.com/office/officeart/2005/8/layout/vList2"/>
    <dgm:cxn modelId="{874FCAA8-4192-4EAF-BD88-174A1933A60B}" type="presParOf" srcId="{FD9797E8-5BB7-405C-8D24-ADC8957E47E7}" destId="{07DF7122-EE66-4724-B9C5-E84124A981CA}" srcOrd="1" destOrd="0" presId="urn:microsoft.com/office/officeart/2005/8/layout/vList2"/>
    <dgm:cxn modelId="{3ED4E311-3F26-44A2-8498-1315407F18FB}" type="presParOf" srcId="{FD9797E8-5BB7-405C-8D24-ADC8957E47E7}" destId="{B320967F-5240-4B4B-8B64-3ED0F7495307}" srcOrd="2" destOrd="0" presId="urn:microsoft.com/office/officeart/2005/8/layout/vList2"/>
    <dgm:cxn modelId="{E61B023E-D12C-4290-99C7-6130CE877EAF}" type="presParOf" srcId="{FD9797E8-5BB7-405C-8D24-ADC8957E47E7}" destId="{560FDD93-F4F1-4B9E-8E9B-E79ED192360A}" srcOrd="3" destOrd="0" presId="urn:microsoft.com/office/officeart/2005/8/layout/vList2"/>
    <dgm:cxn modelId="{3B5BC993-495A-4AEA-A0CC-8530FB45B98F}" type="presParOf" srcId="{FD9797E8-5BB7-405C-8D24-ADC8957E47E7}" destId="{9FADA5AF-E300-4FFB-A6EF-9FE980482F4D}" srcOrd="4" destOrd="0" presId="urn:microsoft.com/office/officeart/2005/8/layout/vList2"/>
    <dgm:cxn modelId="{3001D78F-936F-48AF-8F4C-B0D361B96E49}" type="presParOf" srcId="{FD9797E8-5BB7-405C-8D24-ADC8957E47E7}" destId="{D45FA168-8AD7-4FED-9B4C-DE3D731A432E}" srcOrd="5" destOrd="0" presId="urn:microsoft.com/office/officeart/2005/8/layout/vList2"/>
    <dgm:cxn modelId="{AA421DC6-6397-459B-AB56-F28F9D8F0B1C}" type="presParOf" srcId="{FD9797E8-5BB7-405C-8D24-ADC8957E47E7}" destId="{387E3603-ED15-4C27-ABDF-4CAC7B42A462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3CA600FF-081A-4B5C-A7AA-651832DB065D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IN"/>
        </a:p>
      </dgm:t>
    </dgm:pt>
    <dgm:pt modelId="{838921CD-3671-41FB-AD7E-4CB4020424EA}">
      <dgm:prSet phldrT="[Text]" custT="1"/>
      <dgm:spPr>
        <a:solidFill>
          <a:schemeClr val="accent6">
            <a:lumMod val="50000"/>
          </a:schemeClr>
        </a:solidFill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2400" b="1" i="0" dirty="0"/>
            <a:t>Top Meal: 73% of bookings are Bed &amp; Breakfast (BB)</a:t>
          </a:r>
          <a:endParaRPr lang="en-IN" sz="2400" b="1" dirty="0"/>
        </a:p>
      </dgm:t>
    </dgm:pt>
    <dgm:pt modelId="{002DE3C5-2A1E-449C-8AC5-48F9C6F1055B}" type="parTrans" cxnId="{BC2C9E7F-E828-422D-8EA0-98AEA53A0C70}">
      <dgm:prSet/>
      <dgm:spPr/>
      <dgm:t>
        <a:bodyPr/>
        <a:lstStyle/>
        <a:p>
          <a:endParaRPr lang="en-IN" b="1"/>
        </a:p>
      </dgm:t>
    </dgm:pt>
    <dgm:pt modelId="{B898796A-84DD-4DFC-8444-3457CCF04AF5}" type="sibTrans" cxnId="{BC2C9E7F-E828-422D-8EA0-98AEA53A0C70}">
      <dgm:prSet/>
      <dgm:spPr/>
      <dgm:t>
        <a:bodyPr/>
        <a:lstStyle/>
        <a:p>
          <a:endParaRPr lang="en-IN" b="1"/>
        </a:p>
      </dgm:t>
    </dgm:pt>
    <dgm:pt modelId="{0AFEDB00-5FB0-4875-8FF8-A08A0EE7828C}">
      <dgm:prSet custT="1"/>
      <dgm:spPr>
        <a:solidFill>
          <a:schemeClr val="accent6">
            <a:lumMod val="75000"/>
          </a:schemeClr>
        </a:solidFill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2400" b="1" i="0" dirty="0"/>
            <a:t>71% of bookings from Online TA; Direct is 20%, others 9%.</a:t>
          </a:r>
        </a:p>
      </dgm:t>
    </dgm:pt>
    <dgm:pt modelId="{4472FA31-94C8-424D-920A-623D4DFBA4DD}" type="parTrans" cxnId="{24D5022D-E129-4E18-BA1B-5590CB166FDD}">
      <dgm:prSet/>
      <dgm:spPr/>
      <dgm:t>
        <a:bodyPr/>
        <a:lstStyle/>
        <a:p>
          <a:endParaRPr lang="en-IN" b="1"/>
        </a:p>
      </dgm:t>
    </dgm:pt>
    <dgm:pt modelId="{B956070A-2940-4EDD-BEE2-412FE0C99C17}" type="sibTrans" cxnId="{24D5022D-E129-4E18-BA1B-5590CB166FDD}">
      <dgm:prSet/>
      <dgm:spPr/>
      <dgm:t>
        <a:bodyPr/>
        <a:lstStyle/>
        <a:p>
          <a:endParaRPr lang="en-IN" b="1"/>
        </a:p>
      </dgm:t>
    </dgm:pt>
    <dgm:pt modelId="{E51996E6-A915-424B-9C3D-F3CEBE92BCC2}">
      <dgm:prSet custT="1"/>
      <dgm:spPr>
        <a:solidFill>
          <a:schemeClr val="accent1">
            <a:lumMod val="75000"/>
          </a:schemeClr>
        </a:solidFill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2400" b="1" i="0" dirty="0"/>
            <a:t>93% of guests do not need parking</a:t>
          </a:r>
        </a:p>
      </dgm:t>
    </dgm:pt>
    <dgm:pt modelId="{03FB3E9B-7C93-49F5-9264-A41D2BD2A2A9}" type="parTrans" cxnId="{91E25E45-6536-4A95-BE83-38312330F986}">
      <dgm:prSet/>
      <dgm:spPr/>
      <dgm:t>
        <a:bodyPr/>
        <a:lstStyle/>
        <a:p>
          <a:endParaRPr lang="en-IN" b="1"/>
        </a:p>
      </dgm:t>
    </dgm:pt>
    <dgm:pt modelId="{BEAA8B0E-C990-4D4D-9513-1A5AAB2FF8AC}" type="sibTrans" cxnId="{91E25E45-6536-4A95-BE83-38312330F986}">
      <dgm:prSet/>
      <dgm:spPr/>
      <dgm:t>
        <a:bodyPr/>
        <a:lstStyle/>
        <a:p>
          <a:endParaRPr lang="en-IN" b="1"/>
        </a:p>
      </dgm:t>
    </dgm:pt>
    <dgm:pt modelId="{EE5FE51D-E3AF-4CCD-AF6F-94EB092BF21E}">
      <dgm:prSet custT="1"/>
      <dgm:spPr>
        <a:solidFill>
          <a:srgbClr val="C00000"/>
        </a:solidFill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2400" b="1" i="0" dirty="0"/>
            <a:t>Half Board and group/corporate segments have very low uptake</a:t>
          </a:r>
        </a:p>
      </dgm:t>
    </dgm:pt>
    <dgm:pt modelId="{7450DF09-A9CE-4D71-BBDF-9D099EB5FC26}" type="parTrans" cxnId="{F57B5123-F82E-446A-95F1-DEB3633C9723}">
      <dgm:prSet/>
      <dgm:spPr/>
      <dgm:t>
        <a:bodyPr/>
        <a:lstStyle/>
        <a:p>
          <a:endParaRPr lang="en-IN" b="1"/>
        </a:p>
      </dgm:t>
    </dgm:pt>
    <dgm:pt modelId="{A24FB32B-CBFE-4859-9A15-23A61CC33E74}" type="sibTrans" cxnId="{F57B5123-F82E-446A-95F1-DEB3633C9723}">
      <dgm:prSet/>
      <dgm:spPr/>
      <dgm:t>
        <a:bodyPr/>
        <a:lstStyle/>
        <a:p>
          <a:endParaRPr lang="en-IN" b="1"/>
        </a:p>
      </dgm:t>
    </dgm:pt>
    <dgm:pt modelId="{28AFBB14-2E33-4C0E-9677-74C0A793AA93}" type="pres">
      <dgm:prSet presAssocID="{3CA600FF-081A-4B5C-A7AA-651832DB065D}" presName="linear" presStyleCnt="0">
        <dgm:presLayoutVars>
          <dgm:animLvl val="lvl"/>
          <dgm:resizeHandles val="exact"/>
        </dgm:presLayoutVars>
      </dgm:prSet>
      <dgm:spPr/>
    </dgm:pt>
    <dgm:pt modelId="{B9A30341-37B3-4764-AF73-BAEC12ED9510}" type="pres">
      <dgm:prSet presAssocID="{838921CD-3671-41FB-AD7E-4CB4020424EA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EB5917E0-F40E-4D5D-B142-1D4E1624CF33}" type="pres">
      <dgm:prSet presAssocID="{B898796A-84DD-4DFC-8444-3457CCF04AF5}" presName="spacer" presStyleCnt="0"/>
      <dgm:spPr/>
    </dgm:pt>
    <dgm:pt modelId="{10E98ED4-FAF1-45C8-BF61-F1B976279D32}" type="pres">
      <dgm:prSet presAssocID="{0AFEDB00-5FB0-4875-8FF8-A08A0EE7828C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C1726CE8-3299-40A9-A677-E237203C4751}" type="pres">
      <dgm:prSet presAssocID="{B956070A-2940-4EDD-BEE2-412FE0C99C17}" presName="spacer" presStyleCnt="0"/>
      <dgm:spPr/>
    </dgm:pt>
    <dgm:pt modelId="{83586997-08BB-4B59-8EF2-947D9AC7D4AD}" type="pres">
      <dgm:prSet presAssocID="{E51996E6-A915-424B-9C3D-F3CEBE92BCC2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C75D7AED-4DC7-4AEF-9966-9BE232601587}" type="pres">
      <dgm:prSet presAssocID="{BEAA8B0E-C990-4D4D-9513-1A5AAB2FF8AC}" presName="spacer" presStyleCnt="0"/>
      <dgm:spPr/>
    </dgm:pt>
    <dgm:pt modelId="{14D48AC5-A818-4631-97A9-9F0F2665996D}" type="pres">
      <dgm:prSet presAssocID="{EE5FE51D-E3AF-4CCD-AF6F-94EB092BF21E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F57B5123-F82E-446A-95F1-DEB3633C9723}" srcId="{3CA600FF-081A-4B5C-A7AA-651832DB065D}" destId="{EE5FE51D-E3AF-4CCD-AF6F-94EB092BF21E}" srcOrd="3" destOrd="0" parTransId="{7450DF09-A9CE-4D71-BBDF-9D099EB5FC26}" sibTransId="{A24FB32B-CBFE-4859-9A15-23A61CC33E74}"/>
    <dgm:cxn modelId="{24D5022D-E129-4E18-BA1B-5590CB166FDD}" srcId="{3CA600FF-081A-4B5C-A7AA-651832DB065D}" destId="{0AFEDB00-5FB0-4875-8FF8-A08A0EE7828C}" srcOrd="1" destOrd="0" parTransId="{4472FA31-94C8-424D-920A-623D4DFBA4DD}" sibTransId="{B956070A-2940-4EDD-BEE2-412FE0C99C17}"/>
    <dgm:cxn modelId="{91E25E45-6536-4A95-BE83-38312330F986}" srcId="{3CA600FF-081A-4B5C-A7AA-651832DB065D}" destId="{E51996E6-A915-424B-9C3D-F3CEBE92BCC2}" srcOrd="2" destOrd="0" parTransId="{03FB3E9B-7C93-49F5-9264-A41D2BD2A2A9}" sibTransId="{BEAA8B0E-C990-4D4D-9513-1A5AAB2FF8AC}"/>
    <dgm:cxn modelId="{BC2C9E7F-E828-422D-8EA0-98AEA53A0C70}" srcId="{3CA600FF-081A-4B5C-A7AA-651832DB065D}" destId="{838921CD-3671-41FB-AD7E-4CB4020424EA}" srcOrd="0" destOrd="0" parTransId="{002DE3C5-2A1E-449C-8AC5-48F9C6F1055B}" sibTransId="{B898796A-84DD-4DFC-8444-3457CCF04AF5}"/>
    <dgm:cxn modelId="{B1793A84-D59C-4253-B6D1-39A959B01504}" type="presOf" srcId="{EE5FE51D-E3AF-4CCD-AF6F-94EB092BF21E}" destId="{14D48AC5-A818-4631-97A9-9F0F2665996D}" srcOrd="0" destOrd="0" presId="urn:microsoft.com/office/officeart/2005/8/layout/vList2"/>
    <dgm:cxn modelId="{DB1DBCB1-9D5C-4AB3-BC27-865115129451}" type="presOf" srcId="{3CA600FF-081A-4B5C-A7AA-651832DB065D}" destId="{28AFBB14-2E33-4C0E-9677-74C0A793AA93}" srcOrd="0" destOrd="0" presId="urn:microsoft.com/office/officeart/2005/8/layout/vList2"/>
    <dgm:cxn modelId="{1BD630B5-E364-410C-A78D-65FD43654C17}" type="presOf" srcId="{0AFEDB00-5FB0-4875-8FF8-A08A0EE7828C}" destId="{10E98ED4-FAF1-45C8-BF61-F1B976279D32}" srcOrd="0" destOrd="0" presId="urn:microsoft.com/office/officeart/2005/8/layout/vList2"/>
    <dgm:cxn modelId="{E78B49D7-AA85-4A4C-93C0-60FDEF106650}" type="presOf" srcId="{E51996E6-A915-424B-9C3D-F3CEBE92BCC2}" destId="{83586997-08BB-4B59-8EF2-947D9AC7D4AD}" srcOrd="0" destOrd="0" presId="urn:microsoft.com/office/officeart/2005/8/layout/vList2"/>
    <dgm:cxn modelId="{4711BEE1-5C2B-4CB2-B374-7AE6D556410C}" type="presOf" srcId="{838921CD-3671-41FB-AD7E-4CB4020424EA}" destId="{B9A30341-37B3-4764-AF73-BAEC12ED9510}" srcOrd="0" destOrd="0" presId="urn:microsoft.com/office/officeart/2005/8/layout/vList2"/>
    <dgm:cxn modelId="{6912676D-8C73-4613-B849-0DB5E78EB3EC}" type="presParOf" srcId="{28AFBB14-2E33-4C0E-9677-74C0A793AA93}" destId="{B9A30341-37B3-4764-AF73-BAEC12ED9510}" srcOrd="0" destOrd="0" presId="urn:microsoft.com/office/officeart/2005/8/layout/vList2"/>
    <dgm:cxn modelId="{F1F5266F-43CB-4ED0-932A-E5AFCDBDB177}" type="presParOf" srcId="{28AFBB14-2E33-4C0E-9677-74C0A793AA93}" destId="{EB5917E0-F40E-4D5D-B142-1D4E1624CF33}" srcOrd="1" destOrd="0" presId="urn:microsoft.com/office/officeart/2005/8/layout/vList2"/>
    <dgm:cxn modelId="{522E612F-7822-403C-A55A-EF16B4D735A2}" type="presParOf" srcId="{28AFBB14-2E33-4C0E-9677-74C0A793AA93}" destId="{10E98ED4-FAF1-45C8-BF61-F1B976279D32}" srcOrd="2" destOrd="0" presId="urn:microsoft.com/office/officeart/2005/8/layout/vList2"/>
    <dgm:cxn modelId="{E5C53AF9-4B81-47D5-B80F-7EFB94CD0296}" type="presParOf" srcId="{28AFBB14-2E33-4C0E-9677-74C0A793AA93}" destId="{C1726CE8-3299-40A9-A677-E237203C4751}" srcOrd="3" destOrd="0" presId="urn:microsoft.com/office/officeart/2005/8/layout/vList2"/>
    <dgm:cxn modelId="{B977872F-A2BB-463F-8BA9-19438FC64D71}" type="presParOf" srcId="{28AFBB14-2E33-4C0E-9677-74C0A793AA93}" destId="{83586997-08BB-4B59-8EF2-947D9AC7D4AD}" srcOrd="4" destOrd="0" presId="urn:microsoft.com/office/officeart/2005/8/layout/vList2"/>
    <dgm:cxn modelId="{30C7720E-5257-43A7-A731-1D59A9F7DB92}" type="presParOf" srcId="{28AFBB14-2E33-4C0E-9677-74C0A793AA93}" destId="{C75D7AED-4DC7-4AEF-9966-9BE232601587}" srcOrd="5" destOrd="0" presId="urn:microsoft.com/office/officeart/2005/8/layout/vList2"/>
    <dgm:cxn modelId="{1FE7D111-7A13-4C2E-BC55-4FAD41F665F5}" type="presParOf" srcId="{28AFBB14-2E33-4C0E-9677-74C0A793AA93}" destId="{14D48AC5-A818-4631-97A9-9F0F2665996D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8FDA00A5-00FB-4418-B77D-5D06762E7991}" type="doc">
      <dgm:prSet loTypeId="urn:microsoft.com/office/officeart/2005/8/layout/vList2" loCatId="list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IN"/>
        </a:p>
      </dgm:t>
    </dgm:pt>
    <dgm:pt modelId="{FBED4C24-C906-4724-AA24-7131882F557A}">
      <dgm:prSet phldrT="[Text]"/>
      <dgm:spPr/>
      <dgm:t>
        <a:bodyPr/>
        <a:lstStyle/>
        <a:p>
          <a:pPr>
            <a:buNone/>
          </a:pPr>
          <a:r>
            <a:rPr lang="en-US" b="1" i="0"/>
            <a:t>The hotel excels in digital bookings and operational efficiency, positioning itself strongly for continued growth.</a:t>
          </a:r>
          <a:endParaRPr lang="en-IN" b="1"/>
        </a:p>
      </dgm:t>
    </dgm:pt>
    <dgm:pt modelId="{55FCBFC1-6B40-40E3-9607-EFCED294A0E6}" type="parTrans" cxnId="{68B43306-0314-4E75-A688-C1D928A0FDE2}">
      <dgm:prSet/>
      <dgm:spPr/>
      <dgm:t>
        <a:bodyPr/>
        <a:lstStyle/>
        <a:p>
          <a:endParaRPr lang="en-IN" b="1"/>
        </a:p>
      </dgm:t>
    </dgm:pt>
    <dgm:pt modelId="{D845628A-79C8-421D-A35F-1AEE5FEAAD6A}" type="sibTrans" cxnId="{68B43306-0314-4E75-A688-C1D928A0FDE2}">
      <dgm:prSet/>
      <dgm:spPr/>
      <dgm:t>
        <a:bodyPr/>
        <a:lstStyle/>
        <a:p>
          <a:endParaRPr lang="en-IN" b="1"/>
        </a:p>
      </dgm:t>
    </dgm:pt>
    <dgm:pt modelId="{3F8D9C8D-7865-4667-AB17-5608E4657DCA}">
      <dgm:prSet phldrT="[Text]"/>
      <dgm:spPr>
        <a:solidFill>
          <a:schemeClr val="accent1">
            <a:lumMod val="75000"/>
          </a:schemeClr>
        </a:solidFill>
      </dgm:spPr>
      <dgm:t>
        <a:bodyPr/>
        <a:lstStyle/>
        <a:p>
          <a:pPr>
            <a:buNone/>
          </a:pPr>
          <a:r>
            <a:rPr lang="en-US" b="1" i="0" dirty="0"/>
            <a:t>Despite a 25% cancellation rate, strong booking volumes ensure consistent occupancy and revenue </a:t>
          </a:r>
          <a:r>
            <a:rPr lang="en-US" b="1" i="0"/>
            <a:t>flow.</a:t>
          </a:r>
          <a:endParaRPr lang="en-IN" b="1" dirty="0"/>
        </a:p>
      </dgm:t>
    </dgm:pt>
    <dgm:pt modelId="{399285BD-4622-4468-A131-1808D7B790DB}" type="parTrans" cxnId="{1F70CCD1-BC47-43A2-AA08-B24D61C5DCFA}">
      <dgm:prSet/>
      <dgm:spPr/>
      <dgm:t>
        <a:bodyPr/>
        <a:lstStyle/>
        <a:p>
          <a:endParaRPr lang="en-IN" b="1"/>
        </a:p>
      </dgm:t>
    </dgm:pt>
    <dgm:pt modelId="{5899FAAA-35AF-499E-B0DA-E39D3A1FEC5D}" type="sibTrans" cxnId="{1F70CCD1-BC47-43A2-AA08-B24D61C5DCFA}">
      <dgm:prSet/>
      <dgm:spPr/>
      <dgm:t>
        <a:bodyPr/>
        <a:lstStyle/>
        <a:p>
          <a:endParaRPr lang="en-IN" b="1"/>
        </a:p>
      </dgm:t>
    </dgm:pt>
    <dgm:pt modelId="{63B89FB7-BA7A-4CF4-99EB-CA102A498494}">
      <dgm:prSet/>
      <dgm:spPr>
        <a:solidFill>
          <a:srgbClr val="C00000"/>
        </a:solidFill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1" i="0" dirty="0"/>
            <a:t>Most cancellations come from TA/TO channels and transient customers during Peak Months</a:t>
          </a:r>
        </a:p>
      </dgm:t>
    </dgm:pt>
    <dgm:pt modelId="{08073DCB-878A-46DD-965C-025A4EC38B64}" type="parTrans" cxnId="{80D70D52-1CE9-49DC-B201-F5766FF3C3E4}">
      <dgm:prSet/>
      <dgm:spPr/>
      <dgm:t>
        <a:bodyPr/>
        <a:lstStyle/>
        <a:p>
          <a:endParaRPr lang="en-IN"/>
        </a:p>
      </dgm:t>
    </dgm:pt>
    <dgm:pt modelId="{CB0EC640-C1A8-41BF-ADE2-8D97513DA2AF}" type="sibTrans" cxnId="{80D70D52-1CE9-49DC-B201-F5766FF3C3E4}">
      <dgm:prSet/>
      <dgm:spPr/>
      <dgm:t>
        <a:bodyPr/>
        <a:lstStyle/>
        <a:p>
          <a:endParaRPr lang="en-IN"/>
        </a:p>
      </dgm:t>
    </dgm:pt>
    <dgm:pt modelId="{9BCDFA5F-1830-4941-B95A-1534249B9D82}" type="pres">
      <dgm:prSet presAssocID="{8FDA00A5-00FB-4418-B77D-5D06762E7991}" presName="linear" presStyleCnt="0">
        <dgm:presLayoutVars>
          <dgm:animLvl val="lvl"/>
          <dgm:resizeHandles val="exact"/>
        </dgm:presLayoutVars>
      </dgm:prSet>
      <dgm:spPr/>
    </dgm:pt>
    <dgm:pt modelId="{59DE0B58-53AA-4D90-9996-5A7383D91ACA}" type="pres">
      <dgm:prSet presAssocID="{FBED4C24-C906-4724-AA24-7131882F557A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9EBC3F79-32A6-48A1-88AA-8AC7DD317D6C}" type="pres">
      <dgm:prSet presAssocID="{D845628A-79C8-421D-A35F-1AEE5FEAAD6A}" presName="spacer" presStyleCnt="0"/>
      <dgm:spPr/>
    </dgm:pt>
    <dgm:pt modelId="{E2FA3850-BAC4-4292-9579-F1EF167B1494}" type="pres">
      <dgm:prSet presAssocID="{3F8D9C8D-7865-4667-AB17-5608E4657DCA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EFB45C4C-4D48-422D-96F3-D52BFD87358A}" type="pres">
      <dgm:prSet presAssocID="{5899FAAA-35AF-499E-B0DA-E39D3A1FEC5D}" presName="spacer" presStyleCnt="0"/>
      <dgm:spPr/>
    </dgm:pt>
    <dgm:pt modelId="{45C238A1-4A26-4101-8069-588A5737F5BB}" type="pres">
      <dgm:prSet presAssocID="{63B89FB7-BA7A-4CF4-99EB-CA102A498494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68B43306-0314-4E75-A688-C1D928A0FDE2}" srcId="{8FDA00A5-00FB-4418-B77D-5D06762E7991}" destId="{FBED4C24-C906-4724-AA24-7131882F557A}" srcOrd="0" destOrd="0" parTransId="{55FCBFC1-6B40-40E3-9607-EFCED294A0E6}" sibTransId="{D845628A-79C8-421D-A35F-1AEE5FEAAD6A}"/>
    <dgm:cxn modelId="{DA011F0E-F550-459D-A5A0-8F8F30ECA221}" type="presOf" srcId="{3F8D9C8D-7865-4667-AB17-5608E4657DCA}" destId="{E2FA3850-BAC4-4292-9579-F1EF167B1494}" srcOrd="0" destOrd="0" presId="urn:microsoft.com/office/officeart/2005/8/layout/vList2"/>
    <dgm:cxn modelId="{80D70D52-1CE9-49DC-B201-F5766FF3C3E4}" srcId="{8FDA00A5-00FB-4418-B77D-5D06762E7991}" destId="{63B89FB7-BA7A-4CF4-99EB-CA102A498494}" srcOrd="2" destOrd="0" parTransId="{08073DCB-878A-46DD-965C-025A4EC38B64}" sibTransId="{CB0EC640-C1A8-41BF-ADE2-8D97513DA2AF}"/>
    <dgm:cxn modelId="{5BE3E45A-ED32-47E2-A113-0AEE7C933A80}" type="presOf" srcId="{63B89FB7-BA7A-4CF4-99EB-CA102A498494}" destId="{45C238A1-4A26-4101-8069-588A5737F5BB}" srcOrd="0" destOrd="0" presId="urn:microsoft.com/office/officeart/2005/8/layout/vList2"/>
    <dgm:cxn modelId="{452497B0-BAA2-4B55-94BF-2A6222FFC365}" type="presOf" srcId="{FBED4C24-C906-4724-AA24-7131882F557A}" destId="{59DE0B58-53AA-4D90-9996-5A7383D91ACA}" srcOrd="0" destOrd="0" presId="urn:microsoft.com/office/officeart/2005/8/layout/vList2"/>
    <dgm:cxn modelId="{7F0547CB-D980-4E49-91B7-CAEB66F602A8}" type="presOf" srcId="{8FDA00A5-00FB-4418-B77D-5D06762E7991}" destId="{9BCDFA5F-1830-4941-B95A-1534249B9D82}" srcOrd="0" destOrd="0" presId="urn:microsoft.com/office/officeart/2005/8/layout/vList2"/>
    <dgm:cxn modelId="{1F70CCD1-BC47-43A2-AA08-B24D61C5DCFA}" srcId="{8FDA00A5-00FB-4418-B77D-5D06762E7991}" destId="{3F8D9C8D-7865-4667-AB17-5608E4657DCA}" srcOrd="1" destOrd="0" parTransId="{399285BD-4622-4468-A131-1808D7B790DB}" sibTransId="{5899FAAA-35AF-499E-B0DA-E39D3A1FEC5D}"/>
    <dgm:cxn modelId="{B5779744-5174-47E0-A401-2040D24C8A7B}" type="presParOf" srcId="{9BCDFA5F-1830-4941-B95A-1534249B9D82}" destId="{59DE0B58-53AA-4D90-9996-5A7383D91ACA}" srcOrd="0" destOrd="0" presId="urn:microsoft.com/office/officeart/2005/8/layout/vList2"/>
    <dgm:cxn modelId="{E1B4C950-4165-4BF9-B767-8207458F91A6}" type="presParOf" srcId="{9BCDFA5F-1830-4941-B95A-1534249B9D82}" destId="{9EBC3F79-32A6-48A1-88AA-8AC7DD317D6C}" srcOrd="1" destOrd="0" presId="urn:microsoft.com/office/officeart/2005/8/layout/vList2"/>
    <dgm:cxn modelId="{B4AC7660-F577-407B-B37F-2045E5D0C3AA}" type="presParOf" srcId="{9BCDFA5F-1830-4941-B95A-1534249B9D82}" destId="{E2FA3850-BAC4-4292-9579-F1EF167B1494}" srcOrd="2" destOrd="0" presId="urn:microsoft.com/office/officeart/2005/8/layout/vList2"/>
    <dgm:cxn modelId="{F664A55F-6C15-40A6-BC0E-BAE8C8E2FA31}" type="presParOf" srcId="{9BCDFA5F-1830-4941-B95A-1534249B9D82}" destId="{EFB45C4C-4D48-422D-96F3-D52BFD87358A}" srcOrd="3" destOrd="0" presId="urn:microsoft.com/office/officeart/2005/8/layout/vList2"/>
    <dgm:cxn modelId="{8602CB0A-7A85-4D22-A28E-4B73E98991B7}" type="presParOf" srcId="{9BCDFA5F-1830-4941-B95A-1534249B9D82}" destId="{45C238A1-4A26-4101-8069-588A5737F5BB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FD8D34F-D5DE-41DE-A820-D272CCFBB75D}">
      <dsp:nvSpPr>
        <dsp:cNvPr id="0" name=""/>
        <dsp:cNvSpPr/>
      </dsp:nvSpPr>
      <dsp:spPr>
        <a:xfrm>
          <a:off x="0" y="530495"/>
          <a:ext cx="6510640" cy="82134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1" i="1" kern="1200" dirty="0">
              <a:latin typeface="Segoe UI" panose="020B0502040204020203" pitchFamily="34" charset="0"/>
              <a:cs typeface="Segoe UI" panose="020B0502040204020203" pitchFamily="34" charset="0"/>
            </a:rPr>
            <a:t>OBJECTIVES </a:t>
          </a:r>
          <a:endParaRPr lang="en-IN" sz="3200" b="1" i="1" kern="1200" dirty="0">
            <a:latin typeface="Segoe UI" panose="020B0502040204020203" pitchFamily="34" charset="0"/>
            <a:cs typeface="Segoe UI" panose="020B0502040204020203" pitchFamily="34" charset="0"/>
          </a:endParaRPr>
        </a:p>
      </dsp:txBody>
      <dsp:txXfrm>
        <a:off x="40095" y="570590"/>
        <a:ext cx="6430450" cy="741150"/>
      </dsp:txXfrm>
    </dsp:sp>
    <dsp:sp modelId="{A6F87AD8-4AAB-4DCC-BB0E-AA1D7FBAFB91}">
      <dsp:nvSpPr>
        <dsp:cNvPr id="0" name=""/>
        <dsp:cNvSpPr/>
      </dsp:nvSpPr>
      <dsp:spPr>
        <a:xfrm>
          <a:off x="0" y="1429595"/>
          <a:ext cx="6510640" cy="821340"/>
        </a:xfrm>
        <a:prstGeom prst="roundRect">
          <a:avLst/>
        </a:prstGeom>
        <a:solidFill>
          <a:schemeClr val="accent5">
            <a:hueOff val="-965506"/>
            <a:satOff val="-2488"/>
            <a:lumOff val="-168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1" i="1" kern="1200">
              <a:latin typeface="Segoe UI" panose="020B0502040204020203" pitchFamily="34" charset="0"/>
              <a:cs typeface="Segoe UI" panose="020B0502040204020203" pitchFamily="34" charset="0"/>
            </a:rPr>
            <a:t>Booking Pattern Analysis</a:t>
          </a:r>
          <a:endParaRPr lang="en-IN" sz="2700" b="1" i="1" kern="1200" dirty="0">
            <a:latin typeface="Segoe UI" panose="020B0502040204020203" pitchFamily="34" charset="0"/>
            <a:cs typeface="Segoe UI" panose="020B0502040204020203" pitchFamily="34" charset="0"/>
          </a:endParaRPr>
        </a:p>
      </dsp:txBody>
      <dsp:txXfrm>
        <a:off x="40095" y="1469690"/>
        <a:ext cx="6430450" cy="741150"/>
      </dsp:txXfrm>
    </dsp:sp>
    <dsp:sp modelId="{FAFDA7B9-A155-48FA-B6A0-AF16C15BD282}">
      <dsp:nvSpPr>
        <dsp:cNvPr id="0" name=""/>
        <dsp:cNvSpPr/>
      </dsp:nvSpPr>
      <dsp:spPr>
        <a:xfrm>
          <a:off x="0" y="2328695"/>
          <a:ext cx="6510640" cy="821340"/>
        </a:xfrm>
        <a:prstGeom prst="roundRect">
          <a:avLst/>
        </a:prstGeom>
        <a:solidFill>
          <a:schemeClr val="accent5">
            <a:hueOff val="-1931012"/>
            <a:satOff val="-4977"/>
            <a:lumOff val="-336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1" i="1" kern="1200">
              <a:latin typeface="Segoe UI" panose="020B0502040204020203" pitchFamily="34" charset="0"/>
              <a:cs typeface="Segoe UI" panose="020B0502040204020203" pitchFamily="34" charset="0"/>
            </a:rPr>
            <a:t>Customer Segmentation</a:t>
          </a:r>
          <a:endParaRPr lang="en-IN" sz="2700" b="1" i="1" kern="1200" dirty="0">
            <a:latin typeface="Segoe UI" panose="020B0502040204020203" pitchFamily="34" charset="0"/>
            <a:cs typeface="Segoe UI" panose="020B0502040204020203" pitchFamily="34" charset="0"/>
          </a:endParaRPr>
        </a:p>
      </dsp:txBody>
      <dsp:txXfrm>
        <a:off x="40095" y="2368790"/>
        <a:ext cx="6430450" cy="741150"/>
      </dsp:txXfrm>
    </dsp:sp>
    <dsp:sp modelId="{FFE376F8-2EC5-4987-96E6-E3E256587DA4}">
      <dsp:nvSpPr>
        <dsp:cNvPr id="0" name=""/>
        <dsp:cNvSpPr/>
      </dsp:nvSpPr>
      <dsp:spPr>
        <a:xfrm>
          <a:off x="0" y="3227795"/>
          <a:ext cx="6510640" cy="821340"/>
        </a:xfrm>
        <a:prstGeom prst="roundRect">
          <a:avLst/>
        </a:prstGeom>
        <a:solidFill>
          <a:schemeClr val="accent5">
            <a:hueOff val="-2896518"/>
            <a:satOff val="-7465"/>
            <a:lumOff val="-504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1" i="1" kern="1200" dirty="0">
              <a:latin typeface="Segoe UI" panose="020B0502040204020203" pitchFamily="34" charset="0"/>
              <a:cs typeface="Segoe UI" panose="020B0502040204020203" pitchFamily="34" charset="0"/>
            </a:rPr>
            <a:t>Revenue Management</a:t>
          </a:r>
        </a:p>
      </dsp:txBody>
      <dsp:txXfrm>
        <a:off x="40095" y="3267890"/>
        <a:ext cx="6430450" cy="741150"/>
      </dsp:txXfrm>
    </dsp:sp>
    <dsp:sp modelId="{6F686717-6808-4EFB-ADBA-BE30F0FD04B2}">
      <dsp:nvSpPr>
        <dsp:cNvPr id="0" name=""/>
        <dsp:cNvSpPr/>
      </dsp:nvSpPr>
      <dsp:spPr>
        <a:xfrm>
          <a:off x="0" y="4126895"/>
          <a:ext cx="6510640" cy="821340"/>
        </a:xfrm>
        <a:prstGeom prst="roundRect">
          <a:avLst/>
        </a:prstGeom>
        <a:solidFill>
          <a:schemeClr val="accent5">
            <a:hueOff val="-3862025"/>
            <a:satOff val="-9954"/>
            <a:lumOff val="-672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1" i="1" kern="1200">
              <a:latin typeface="Segoe UI" panose="020B0502040204020203" pitchFamily="34" charset="0"/>
              <a:cs typeface="Segoe UI" panose="020B0502040204020203" pitchFamily="34" charset="0"/>
            </a:rPr>
            <a:t>Operational Efficiency</a:t>
          </a:r>
          <a:endParaRPr lang="en-US" sz="2700" b="1" i="1" kern="1200" dirty="0">
            <a:latin typeface="Segoe UI" panose="020B0502040204020203" pitchFamily="34" charset="0"/>
            <a:cs typeface="Segoe UI" panose="020B0502040204020203" pitchFamily="34" charset="0"/>
          </a:endParaRPr>
        </a:p>
      </dsp:txBody>
      <dsp:txXfrm>
        <a:off x="40095" y="4166990"/>
        <a:ext cx="6430450" cy="741150"/>
      </dsp:txXfrm>
    </dsp:sp>
    <dsp:sp modelId="{92E2FBCD-CE20-4315-BDFF-026D4ABA3D2E}">
      <dsp:nvSpPr>
        <dsp:cNvPr id="0" name=""/>
        <dsp:cNvSpPr/>
      </dsp:nvSpPr>
      <dsp:spPr>
        <a:xfrm>
          <a:off x="0" y="5025995"/>
          <a:ext cx="6510640" cy="821340"/>
        </a:xfrm>
        <a:prstGeom prst="roundRect">
          <a:avLst/>
        </a:prstGeom>
        <a:solidFill>
          <a:schemeClr val="accent5">
            <a:hueOff val="-4827531"/>
            <a:satOff val="-12442"/>
            <a:lumOff val="-840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1" i="1" kern="1200">
              <a:latin typeface="Segoe UI" panose="020B0502040204020203" pitchFamily="34" charset="0"/>
              <a:cs typeface="Segoe UI" panose="020B0502040204020203" pitchFamily="34" charset="0"/>
            </a:rPr>
            <a:t>Loyalty Programs And repeat Business</a:t>
          </a:r>
          <a:endParaRPr lang="en-US" sz="2700" b="1" i="1" kern="1200" dirty="0">
            <a:latin typeface="Segoe UI" panose="020B0502040204020203" pitchFamily="34" charset="0"/>
            <a:cs typeface="Segoe UI" panose="020B0502040204020203" pitchFamily="34" charset="0"/>
          </a:endParaRPr>
        </a:p>
      </dsp:txBody>
      <dsp:txXfrm>
        <a:off x="40095" y="5066090"/>
        <a:ext cx="6430450" cy="741150"/>
      </dsp:txXfrm>
    </dsp:sp>
    <dsp:sp modelId="{512CE086-C080-4E36-BD6C-BD3D8C948131}">
      <dsp:nvSpPr>
        <dsp:cNvPr id="0" name=""/>
        <dsp:cNvSpPr/>
      </dsp:nvSpPr>
      <dsp:spPr>
        <a:xfrm>
          <a:off x="0" y="5925095"/>
          <a:ext cx="6510640" cy="821340"/>
        </a:xfrm>
        <a:prstGeom prst="roundRect">
          <a:avLst/>
        </a:prstGeom>
        <a:solidFill>
          <a:schemeClr val="accent5">
            <a:hueOff val="-5793037"/>
            <a:satOff val="-14931"/>
            <a:lumOff val="-1008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1" i="1" kern="1200">
              <a:latin typeface="Segoe UI" panose="020B0502040204020203" pitchFamily="34" charset="0"/>
              <a:cs typeface="Segoe UI" panose="020B0502040204020203" pitchFamily="34" charset="0"/>
            </a:rPr>
            <a:t>Customer Satisfaction</a:t>
          </a:r>
          <a:endParaRPr lang="en-US" sz="2700" b="1" i="1" kern="1200" dirty="0">
            <a:latin typeface="Segoe UI" panose="020B0502040204020203" pitchFamily="34" charset="0"/>
            <a:cs typeface="Segoe UI" panose="020B0502040204020203" pitchFamily="34" charset="0"/>
          </a:endParaRPr>
        </a:p>
      </dsp:txBody>
      <dsp:txXfrm>
        <a:off x="40095" y="5965190"/>
        <a:ext cx="6430450" cy="741150"/>
      </dsp:txXfrm>
    </dsp:sp>
    <dsp:sp modelId="{CD370BEF-67BB-49D4-808E-D8DD0FDBC050}">
      <dsp:nvSpPr>
        <dsp:cNvPr id="0" name=""/>
        <dsp:cNvSpPr/>
      </dsp:nvSpPr>
      <dsp:spPr>
        <a:xfrm>
          <a:off x="0" y="6824195"/>
          <a:ext cx="6510640" cy="82134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1" i="1" kern="1200" dirty="0">
              <a:latin typeface="Segoe UI" panose="020B0502040204020203" pitchFamily="34" charset="0"/>
              <a:cs typeface="Segoe UI" panose="020B0502040204020203" pitchFamily="34" charset="0"/>
            </a:rPr>
            <a:t>Marketing and Sales Satisfaction</a:t>
          </a:r>
        </a:p>
      </dsp:txBody>
      <dsp:txXfrm>
        <a:off x="40095" y="6864290"/>
        <a:ext cx="6430450" cy="74115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9D17CBE-A2E0-4171-A307-301166A02A5F}">
      <dsp:nvSpPr>
        <dsp:cNvPr id="0" name=""/>
        <dsp:cNvSpPr/>
      </dsp:nvSpPr>
      <dsp:spPr>
        <a:xfrm>
          <a:off x="-3875598" y="-595140"/>
          <a:ext cx="4619007" cy="4619007"/>
        </a:xfrm>
        <a:prstGeom prst="blockArc">
          <a:avLst>
            <a:gd name="adj1" fmla="val 18900000"/>
            <a:gd name="adj2" fmla="val 2700000"/>
            <a:gd name="adj3" fmla="val 468"/>
          </a:avLst>
        </a:pr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575BFB9-50C1-48E4-86F4-8AB98844D991}">
      <dsp:nvSpPr>
        <dsp:cNvPr id="0" name=""/>
        <dsp:cNvSpPr/>
      </dsp:nvSpPr>
      <dsp:spPr>
        <a:xfrm>
          <a:off x="389609" y="198581"/>
          <a:ext cx="6728038" cy="657513"/>
        </a:xfrm>
        <a:prstGeom prst="rect">
          <a:avLst/>
        </a:prstGeom>
        <a:solidFill>
          <a:srgbClr val="C0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8683" tIns="48260" rIns="48260" bIns="4826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900" b="1" i="0" kern="1200" dirty="0"/>
            <a:t>Most cancellations come from TA/TO channels and transient customers.</a:t>
          </a:r>
        </a:p>
      </dsp:txBody>
      <dsp:txXfrm>
        <a:off x="389609" y="198581"/>
        <a:ext cx="6728038" cy="657513"/>
      </dsp:txXfrm>
    </dsp:sp>
    <dsp:sp modelId="{97DFDC2C-6178-4583-A95B-C3ADDC273274}">
      <dsp:nvSpPr>
        <dsp:cNvPr id="0" name=""/>
        <dsp:cNvSpPr/>
      </dsp:nvSpPr>
      <dsp:spPr>
        <a:xfrm>
          <a:off x="48359" y="197666"/>
          <a:ext cx="659344" cy="65934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3B92FF0-BE65-45DE-B1C7-1DF67DCEED59}">
      <dsp:nvSpPr>
        <dsp:cNvPr id="0" name=""/>
        <dsp:cNvSpPr/>
      </dsp:nvSpPr>
      <dsp:spPr>
        <a:xfrm>
          <a:off x="692022" y="976570"/>
          <a:ext cx="6425624" cy="684235"/>
        </a:xfrm>
        <a:prstGeom prst="rect">
          <a:avLst/>
        </a:prstGeom>
        <a:solidFill>
          <a:srgbClr val="C0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8683" tIns="48260" rIns="48260" bIns="4826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900" b="1" i="0" kern="1200" dirty="0"/>
            <a:t>Cancellations are highest during peak months (Jun – Aug)</a:t>
          </a:r>
        </a:p>
      </dsp:txBody>
      <dsp:txXfrm>
        <a:off x="692022" y="976570"/>
        <a:ext cx="6425624" cy="684235"/>
      </dsp:txXfrm>
    </dsp:sp>
    <dsp:sp modelId="{5AD36686-D289-4ADD-9BAC-85DB530943C4}">
      <dsp:nvSpPr>
        <dsp:cNvPr id="0" name=""/>
        <dsp:cNvSpPr/>
      </dsp:nvSpPr>
      <dsp:spPr>
        <a:xfrm>
          <a:off x="362350" y="989016"/>
          <a:ext cx="659344" cy="65934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2252848"/>
              <a:satOff val="-5806"/>
              <a:lumOff val="-392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3BEF21E-2F23-4B88-A0FD-4563D7069F56}">
      <dsp:nvSpPr>
        <dsp:cNvPr id="0" name=""/>
        <dsp:cNvSpPr/>
      </dsp:nvSpPr>
      <dsp:spPr>
        <a:xfrm>
          <a:off x="692022" y="1803332"/>
          <a:ext cx="6425624" cy="613411"/>
        </a:xfrm>
        <a:prstGeom prst="rect">
          <a:avLst/>
        </a:prstGeom>
        <a:solidFill>
          <a:schemeClr val="accent6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8683" tIns="48260" rIns="48260" bIns="4826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900" b="1" i="0" kern="1200" dirty="0"/>
            <a:t>Corporate bookings have zero cancellations</a:t>
          </a:r>
        </a:p>
      </dsp:txBody>
      <dsp:txXfrm>
        <a:off x="692022" y="1803332"/>
        <a:ext cx="6425624" cy="613411"/>
      </dsp:txXfrm>
    </dsp:sp>
    <dsp:sp modelId="{16A77C50-0DAF-45AB-A4B8-9F6C373DA8BB}">
      <dsp:nvSpPr>
        <dsp:cNvPr id="0" name=""/>
        <dsp:cNvSpPr/>
      </dsp:nvSpPr>
      <dsp:spPr>
        <a:xfrm>
          <a:off x="362350" y="1780365"/>
          <a:ext cx="659344" cy="65934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4505695"/>
              <a:satOff val="-11613"/>
              <a:lumOff val="-784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163FA17-F3CB-4937-9916-2F7306470CFF}">
      <dsp:nvSpPr>
        <dsp:cNvPr id="0" name=""/>
        <dsp:cNvSpPr/>
      </dsp:nvSpPr>
      <dsp:spPr>
        <a:xfrm>
          <a:off x="389609" y="2575247"/>
          <a:ext cx="6728038" cy="652281"/>
        </a:xfrm>
        <a:prstGeom prst="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8683" tIns="48260" rIns="48260" bIns="4826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900" b="1" i="0" kern="1200"/>
            <a:t>Group and GDS channels contribute very few cancellations.</a:t>
          </a:r>
        </a:p>
      </dsp:txBody>
      <dsp:txXfrm>
        <a:off x="389609" y="2575247"/>
        <a:ext cx="6728038" cy="652281"/>
      </dsp:txXfrm>
    </dsp:sp>
    <dsp:sp modelId="{15797C26-7ACE-4403-996E-891138B46750}">
      <dsp:nvSpPr>
        <dsp:cNvPr id="0" name=""/>
        <dsp:cNvSpPr/>
      </dsp:nvSpPr>
      <dsp:spPr>
        <a:xfrm>
          <a:off x="59937" y="2571715"/>
          <a:ext cx="659344" cy="65934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CF635A-070B-466B-BDA8-5472E35C39B1}">
      <dsp:nvSpPr>
        <dsp:cNvPr id="0" name=""/>
        <dsp:cNvSpPr/>
      </dsp:nvSpPr>
      <dsp:spPr>
        <a:xfrm>
          <a:off x="-4609159" y="-706661"/>
          <a:ext cx="5490425" cy="5490425"/>
        </a:xfrm>
        <a:prstGeom prst="blockArc">
          <a:avLst>
            <a:gd name="adj1" fmla="val 18900000"/>
            <a:gd name="adj2" fmla="val 2700000"/>
            <a:gd name="adj3" fmla="val 393"/>
          </a:avLst>
        </a:pr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9DDE482-8E53-4A63-87F4-7B83BCCAEE2E}">
      <dsp:nvSpPr>
        <dsp:cNvPr id="0" name=""/>
        <dsp:cNvSpPr/>
      </dsp:nvSpPr>
      <dsp:spPr>
        <a:xfrm>
          <a:off x="566772" y="407710"/>
          <a:ext cx="6845215" cy="815420"/>
        </a:xfrm>
        <a:prstGeom prst="rect">
          <a:avLst/>
        </a:prstGeom>
        <a:solidFill>
          <a:schemeClr val="accent6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240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400" b="1" i="0" kern="1200" dirty="0"/>
            <a:t>Transient: 86% of total customers.</a:t>
          </a:r>
          <a:endParaRPr lang="en-IN" sz="2400" b="1" kern="1200" dirty="0"/>
        </a:p>
      </dsp:txBody>
      <dsp:txXfrm>
        <a:off x="566772" y="407710"/>
        <a:ext cx="6845215" cy="815420"/>
      </dsp:txXfrm>
    </dsp:sp>
    <dsp:sp modelId="{2F4B0E26-77A9-48E8-B357-2CBB2EE35657}">
      <dsp:nvSpPr>
        <dsp:cNvPr id="0" name=""/>
        <dsp:cNvSpPr/>
      </dsp:nvSpPr>
      <dsp:spPr>
        <a:xfrm>
          <a:off x="57134" y="305782"/>
          <a:ext cx="1019275" cy="101927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FC5A5B6-4B8A-4969-8296-F976F25B6534}">
      <dsp:nvSpPr>
        <dsp:cNvPr id="0" name=""/>
        <dsp:cNvSpPr/>
      </dsp:nvSpPr>
      <dsp:spPr>
        <a:xfrm>
          <a:off x="863177" y="1630840"/>
          <a:ext cx="6548809" cy="815420"/>
        </a:xfrm>
        <a:prstGeom prst="rect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240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400" b="1" i="0" kern="1200" dirty="0"/>
            <a:t>TA/TO channel: 78% of all bookings.</a:t>
          </a:r>
        </a:p>
      </dsp:txBody>
      <dsp:txXfrm>
        <a:off x="863177" y="1630840"/>
        <a:ext cx="6548809" cy="815420"/>
      </dsp:txXfrm>
    </dsp:sp>
    <dsp:sp modelId="{4F75F9F7-F66D-4E78-8E90-91ABA5A34D49}">
      <dsp:nvSpPr>
        <dsp:cNvPr id="0" name=""/>
        <dsp:cNvSpPr/>
      </dsp:nvSpPr>
      <dsp:spPr>
        <a:xfrm>
          <a:off x="353539" y="1528913"/>
          <a:ext cx="1019275" cy="101927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3379271"/>
              <a:satOff val="-8710"/>
              <a:lumOff val="-588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F97B419-20EF-40D8-8493-27AE0E5FC6DB}">
      <dsp:nvSpPr>
        <dsp:cNvPr id="0" name=""/>
        <dsp:cNvSpPr/>
      </dsp:nvSpPr>
      <dsp:spPr>
        <a:xfrm>
          <a:off x="566772" y="2853971"/>
          <a:ext cx="6845215" cy="815420"/>
        </a:xfrm>
        <a:prstGeom prst="rect">
          <a:avLst/>
        </a:prstGeom>
        <a:solidFill>
          <a:srgbClr val="C0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240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400" b="1" i="0" kern="1200" dirty="0"/>
            <a:t>Group, Contract, GDS, and Corporate: less than 10% </a:t>
          </a:r>
        </a:p>
      </dsp:txBody>
      <dsp:txXfrm>
        <a:off x="566772" y="2853971"/>
        <a:ext cx="6845215" cy="815420"/>
      </dsp:txXfrm>
    </dsp:sp>
    <dsp:sp modelId="{4F11326A-B042-4364-B7FB-F4F32FC3D8DB}">
      <dsp:nvSpPr>
        <dsp:cNvPr id="0" name=""/>
        <dsp:cNvSpPr/>
      </dsp:nvSpPr>
      <dsp:spPr>
        <a:xfrm>
          <a:off x="57134" y="2752043"/>
          <a:ext cx="1019275" cy="101927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CF635A-070B-466B-BDA8-5472E35C39B1}">
      <dsp:nvSpPr>
        <dsp:cNvPr id="0" name=""/>
        <dsp:cNvSpPr/>
      </dsp:nvSpPr>
      <dsp:spPr>
        <a:xfrm>
          <a:off x="-4074361" y="-625358"/>
          <a:ext cx="4855124" cy="4855124"/>
        </a:xfrm>
        <a:prstGeom prst="blockArc">
          <a:avLst>
            <a:gd name="adj1" fmla="val 18900000"/>
            <a:gd name="adj2" fmla="val 2700000"/>
            <a:gd name="adj3" fmla="val 445"/>
          </a:avLst>
        </a:pr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2AB6C3A-5473-43E6-B989-187F7F5C3054}">
      <dsp:nvSpPr>
        <dsp:cNvPr id="0" name=""/>
        <dsp:cNvSpPr/>
      </dsp:nvSpPr>
      <dsp:spPr>
        <a:xfrm>
          <a:off x="502104" y="246555"/>
          <a:ext cx="7072559" cy="948651"/>
        </a:xfrm>
        <a:prstGeom prst="rect">
          <a:avLst/>
        </a:prstGeom>
        <a:solidFill>
          <a:schemeClr val="accent6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2200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400" b="1" i="0" kern="1200" dirty="0"/>
            <a:t>Room(H): Highest ADR at 225, boosting total revenue</a:t>
          </a:r>
        </a:p>
      </dsp:txBody>
      <dsp:txXfrm>
        <a:off x="502104" y="246555"/>
        <a:ext cx="7072559" cy="948651"/>
      </dsp:txXfrm>
    </dsp:sp>
    <dsp:sp modelId="{1FC0D310-91BE-40E6-A245-925B861D9702}">
      <dsp:nvSpPr>
        <dsp:cNvPr id="0" name=""/>
        <dsp:cNvSpPr/>
      </dsp:nvSpPr>
      <dsp:spPr>
        <a:xfrm>
          <a:off x="51553" y="270330"/>
          <a:ext cx="901102" cy="90110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D8BE399-C50D-4712-B440-941EBA508425}">
      <dsp:nvSpPr>
        <dsp:cNvPr id="0" name=""/>
        <dsp:cNvSpPr/>
      </dsp:nvSpPr>
      <dsp:spPr>
        <a:xfrm>
          <a:off x="764145" y="1327878"/>
          <a:ext cx="6810518" cy="948651"/>
        </a:xfrm>
        <a:prstGeom prst="rect">
          <a:avLst/>
        </a:prstGeom>
        <a:solidFill>
          <a:schemeClr val="accent5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2200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400" b="1" i="0" kern="1200" dirty="0"/>
            <a:t>Direct &amp; GDS channels: Best AVG ADR (140.77 and 136.8)</a:t>
          </a:r>
        </a:p>
      </dsp:txBody>
      <dsp:txXfrm>
        <a:off x="764145" y="1327878"/>
        <a:ext cx="6810518" cy="948651"/>
      </dsp:txXfrm>
    </dsp:sp>
    <dsp:sp modelId="{21DF8460-E168-4658-B99D-F09DBED4EAB4}">
      <dsp:nvSpPr>
        <dsp:cNvPr id="0" name=""/>
        <dsp:cNvSpPr/>
      </dsp:nvSpPr>
      <dsp:spPr>
        <a:xfrm>
          <a:off x="313594" y="1351652"/>
          <a:ext cx="901102" cy="90110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3379271"/>
              <a:satOff val="-8710"/>
              <a:lumOff val="-588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0A1EBE1-7641-4B35-926D-B06B5794530E}">
      <dsp:nvSpPr>
        <dsp:cNvPr id="0" name=""/>
        <dsp:cNvSpPr/>
      </dsp:nvSpPr>
      <dsp:spPr>
        <a:xfrm>
          <a:off x="502104" y="2409200"/>
          <a:ext cx="7072559" cy="948651"/>
        </a:xfrm>
        <a:prstGeom prst="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2200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400" b="1" i="0" kern="1200" dirty="0"/>
            <a:t>Transient customers: Lead in average ADR (127.81)</a:t>
          </a:r>
        </a:p>
      </dsp:txBody>
      <dsp:txXfrm>
        <a:off x="502104" y="2409200"/>
        <a:ext cx="7072559" cy="948651"/>
      </dsp:txXfrm>
    </dsp:sp>
    <dsp:sp modelId="{7CA9873E-944B-4DA0-8EF3-185810B13476}">
      <dsp:nvSpPr>
        <dsp:cNvPr id="0" name=""/>
        <dsp:cNvSpPr/>
      </dsp:nvSpPr>
      <dsp:spPr>
        <a:xfrm>
          <a:off x="51553" y="2432975"/>
          <a:ext cx="901102" cy="90110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D1CA27-6028-4CC3-8271-5A79BBFA182B}">
      <dsp:nvSpPr>
        <dsp:cNvPr id="0" name=""/>
        <dsp:cNvSpPr/>
      </dsp:nvSpPr>
      <dsp:spPr>
        <a:xfrm>
          <a:off x="0" y="650539"/>
          <a:ext cx="7568056" cy="730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6363E4A-FE2E-4074-B948-955DDB5F77AD}">
      <dsp:nvSpPr>
        <dsp:cNvPr id="0" name=""/>
        <dsp:cNvSpPr/>
      </dsp:nvSpPr>
      <dsp:spPr>
        <a:xfrm>
          <a:off x="360295" y="81477"/>
          <a:ext cx="7205905" cy="997102"/>
        </a:xfrm>
        <a:prstGeom prst="roundRect">
          <a:avLst/>
        </a:prstGeom>
        <a:solidFill>
          <a:schemeClr val="accent6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238" tIns="0" rIns="200238" bIns="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800" b="1" i="0" kern="1200" dirty="0"/>
            <a:t>OTA/TA gives 70% of bookings.</a:t>
          </a:r>
          <a:endParaRPr lang="en-IN" sz="2800" b="1" kern="1200" dirty="0"/>
        </a:p>
      </dsp:txBody>
      <dsp:txXfrm>
        <a:off x="408970" y="130152"/>
        <a:ext cx="7108555" cy="899752"/>
      </dsp:txXfrm>
    </dsp:sp>
    <dsp:sp modelId="{4DFDD71E-BDE9-4960-A016-308D86722A27}">
      <dsp:nvSpPr>
        <dsp:cNvPr id="0" name=""/>
        <dsp:cNvSpPr/>
      </dsp:nvSpPr>
      <dsp:spPr>
        <a:xfrm>
          <a:off x="0" y="2107001"/>
          <a:ext cx="7568056" cy="730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1689636"/>
              <a:satOff val="-4355"/>
              <a:lumOff val="-294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5FA69D4-FD6B-4320-8A4E-EE4EFF114177}">
      <dsp:nvSpPr>
        <dsp:cNvPr id="0" name=""/>
        <dsp:cNvSpPr/>
      </dsp:nvSpPr>
      <dsp:spPr>
        <a:xfrm>
          <a:off x="360295" y="1537939"/>
          <a:ext cx="7205905" cy="997102"/>
        </a:xfrm>
        <a:prstGeom prst="roundRect">
          <a:avLst/>
        </a:prstGeom>
        <a:solidFill>
          <a:schemeClr val="accent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238" tIns="0" rIns="200238" bIns="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800" b="1" i="0" kern="1200" dirty="0"/>
            <a:t>OTA bookings reach 1,495 (highest).</a:t>
          </a:r>
        </a:p>
      </dsp:txBody>
      <dsp:txXfrm>
        <a:off x="408970" y="1586614"/>
        <a:ext cx="7108555" cy="899752"/>
      </dsp:txXfrm>
    </dsp:sp>
    <dsp:sp modelId="{F4028E64-8E47-4B4D-8570-2DF1B8F29448}">
      <dsp:nvSpPr>
        <dsp:cNvPr id="0" name=""/>
        <dsp:cNvSpPr/>
      </dsp:nvSpPr>
      <dsp:spPr>
        <a:xfrm>
          <a:off x="0" y="3563463"/>
          <a:ext cx="7568056" cy="730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3379271"/>
              <a:satOff val="-8710"/>
              <a:lumOff val="-588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507ACEC-C5C3-4057-BD96-4AF1E73F619F}">
      <dsp:nvSpPr>
        <dsp:cNvPr id="0" name=""/>
        <dsp:cNvSpPr/>
      </dsp:nvSpPr>
      <dsp:spPr>
        <a:xfrm>
          <a:off x="360295" y="2994401"/>
          <a:ext cx="7205905" cy="997102"/>
        </a:xfrm>
        <a:prstGeom prst="round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238" tIns="0" rIns="200238" bIns="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800" b="1" i="0" kern="1200" dirty="0"/>
            <a:t>Corporate channel cancellations low at 18%</a:t>
          </a:r>
        </a:p>
      </dsp:txBody>
      <dsp:txXfrm>
        <a:off x="408970" y="3043076"/>
        <a:ext cx="7108555" cy="899752"/>
      </dsp:txXfrm>
    </dsp:sp>
    <dsp:sp modelId="{FA7C051D-7233-46B6-9FC5-6741F791FCDD}">
      <dsp:nvSpPr>
        <dsp:cNvPr id="0" name=""/>
        <dsp:cNvSpPr/>
      </dsp:nvSpPr>
      <dsp:spPr>
        <a:xfrm>
          <a:off x="0" y="5019925"/>
          <a:ext cx="7568056" cy="730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5068907"/>
              <a:satOff val="-13064"/>
              <a:lumOff val="-882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1D35BE0-8CB2-4449-B086-3B5786BE7C17}">
      <dsp:nvSpPr>
        <dsp:cNvPr id="0" name=""/>
        <dsp:cNvSpPr/>
      </dsp:nvSpPr>
      <dsp:spPr>
        <a:xfrm>
          <a:off x="360295" y="4450863"/>
          <a:ext cx="7205905" cy="997102"/>
        </a:xfrm>
        <a:prstGeom prst="roundRect">
          <a:avLst/>
        </a:prstGeom>
        <a:solidFill>
          <a:srgbClr val="C0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238" tIns="0" rIns="200238" bIns="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IN" sz="2800" b="1" i="0" kern="1200" dirty="0"/>
            <a:t>OTA/TA cancellations high at 68%.</a:t>
          </a:r>
          <a:endParaRPr lang="en-US" sz="2800" b="1" i="0" kern="1200" dirty="0"/>
        </a:p>
      </dsp:txBody>
      <dsp:txXfrm>
        <a:off x="408970" y="4499538"/>
        <a:ext cx="7108555" cy="899752"/>
      </dsp:txXfrm>
    </dsp:sp>
    <dsp:sp modelId="{45407A14-2928-4528-B72E-30F54D711200}">
      <dsp:nvSpPr>
        <dsp:cNvPr id="0" name=""/>
        <dsp:cNvSpPr/>
      </dsp:nvSpPr>
      <dsp:spPr>
        <a:xfrm>
          <a:off x="0" y="6476387"/>
          <a:ext cx="7568056" cy="730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FF6FCCF-DB96-4BF0-8FC8-04103B4849D4}">
      <dsp:nvSpPr>
        <dsp:cNvPr id="0" name=""/>
        <dsp:cNvSpPr/>
      </dsp:nvSpPr>
      <dsp:spPr>
        <a:xfrm>
          <a:off x="360295" y="5907325"/>
          <a:ext cx="7205905" cy="997102"/>
        </a:xfrm>
        <a:prstGeom prst="roundRect">
          <a:avLst/>
        </a:prstGeom>
        <a:solidFill>
          <a:srgbClr val="C0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238" tIns="0" rIns="200238" bIns="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800" b="1" i="0" kern="1200" dirty="0"/>
            <a:t>OTA dependence risk: 70% of bookings </a:t>
          </a:r>
        </a:p>
      </dsp:txBody>
      <dsp:txXfrm>
        <a:off x="408970" y="5956000"/>
        <a:ext cx="7108555" cy="89975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44D724-84F1-4135-9729-E3C2C83B9448}">
      <dsp:nvSpPr>
        <dsp:cNvPr id="0" name=""/>
        <dsp:cNvSpPr/>
      </dsp:nvSpPr>
      <dsp:spPr>
        <a:xfrm>
          <a:off x="0" y="133622"/>
          <a:ext cx="10502464" cy="695565"/>
        </a:xfrm>
        <a:prstGeom prst="roundRect">
          <a:avLst/>
        </a:prstGeom>
        <a:solidFill>
          <a:schemeClr val="accent6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900" b="1" i="0" kern="1200" dirty="0"/>
            <a:t>89% of repeat guests </a:t>
          </a:r>
          <a:r>
            <a:rPr lang="en-US" sz="2900" b="1" i="0" kern="1200"/>
            <a:t>are transients</a:t>
          </a:r>
          <a:endParaRPr lang="en-IN" sz="2900" b="1" kern="1200" dirty="0"/>
        </a:p>
      </dsp:txBody>
      <dsp:txXfrm>
        <a:off x="33955" y="167577"/>
        <a:ext cx="10434554" cy="627655"/>
      </dsp:txXfrm>
    </dsp:sp>
    <dsp:sp modelId="{B320967F-5240-4B4B-8B64-3ED0F7495307}">
      <dsp:nvSpPr>
        <dsp:cNvPr id="0" name=""/>
        <dsp:cNvSpPr/>
      </dsp:nvSpPr>
      <dsp:spPr>
        <a:xfrm>
          <a:off x="0" y="912707"/>
          <a:ext cx="10502464" cy="695565"/>
        </a:xfrm>
        <a:prstGeom prst="roundRect">
          <a:avLst/>
        </a:prstGeom>
        <a:solidFill>
          <a:schemeClr val="accent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900" b="1" i="0" kern="1200" dirty="0"/>
            <a:t>46% of bookings have just one request</a:t>
          </a:r>
        </a:p>
      </dsp:txBody>
      <dsp:txXfrm>
        <a:off x="33955" y="946662"/>
        <a:ext cx="10434554" cy="627655"/>
      </dsp:txXfrm>
    </dsp:sp>
    <dsp:sp modelId="{9FADA5AF-E300-4FFB-A6EF-9FE980482F4D}">
      <dsp:nvSpPr>
        <dsp:cNvPr id="0" name=""/>
        <dsp:cNvSpPr/>
      </dsp:nvSpPr>
      <dsp:spPr>
        <a:xfrm>
          <a:off x="0" y="1691792"/>
          <a:ext cx="10502464" cy="695565"/>
        </a:xfrm>
        <a:prstGeom prst="roundRect">
          <a:avLst/>
        </a:prstGeom>
        <a:solidFill>
          <a:srgbClr val="C0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900" b="1" i="0" kern="1200"/>
            <a:t>53% of bookings have zero special requests </a:t>
          </a:r>
          <a:endParaRPr lang="en-US" sz="2900" b="1" i="0" kern="1200" dirty="0"/>
        </a:p>
      </dsp:txBody>
      <dsp:txXfrm>
        <a:off x="33955" y="1725747"/>
        <a:ext cx="10434554" cy="627655"/>
      </dsp:txXfrm>
    </dsp:sp>
    <dsp:sp modelId="{387E3603-ED15-4C27-ABDF-4CAC7B42A462}">
      <dsp:nvSpPr>
        <dsp:cNvPr id="0" name=""/>
        <dsp:cNvSpPr/>
      </dsp:nvSpPr>
      <dsp:spPr>
        <a:xfrm>
          <a:off x="0" y="2470878"/>
          <a:ext cx="10502464" cy="695565"/>
        </a:xfrm>
        <a:prstGeom prst="roundRect">
          <a:avLst/>
        </a:prstGeom>
        <a:solidFill>
          <a:srgbClr val="C0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b="1" i="0" kern="1200" dirty="0"/>
            <a:t>Very few Repeated guests in Group and Transient-Party segments</a:t>
          </a:r>
        </a:p>
      </dsp:txBody>
      <dsp:txXfrm>
        <a:off x="33955" y="2504833"/>
        <a:ext cx="10434554" cy="627655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A30341-37B3-4764-AF73-BAEC12ED9510}">
      <dsp:nvSpPr>
        <dsp:cNvPr id="0" name=""/>
        <dsp:cNvSpPr/>
      </dsp:nvSpPr>
      <dsp:spPr>
        <a:xfrm>
          <a:off x="0" y="6561"/>
          <a:ext cx="7758413" cy="1029600"/>
        </a:xfrm>
        <a:prstGeom prst="roundRect">
          <a:avLst/>
        </a:prstGeom>
        <a:solidFill>
          <a:schemeClr val="accent6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400" b="1" i="0" kern="1200" dirty="0"/>
            <a:t>Top Meal: 73% of bookings are Bed &amp; Breakfast (BB)</a:t>
          </a:r>
          <a:endParaRPr lang="en-IN" sz="2400" b="1" kern="1200" dirty="0"/>
        </a:p>
      </dsp:txBody>
      <dsp:txXfrm>
        <a:off x="50261" y="56822"/>
        <a:ext cx="7657891" cy="929078"/>
      </dsp:txXfrm>
    </dsp:sp>
    <dsp:sp modelId="{10E98ED4-FAF1-45C8-BF61-F1B976279D32}">
      <dsp:nvSpPr>
        <dsp:cNvPr id="0" name=""/>
        <dsp:cNvSpPr/>
      </dsp:nvSpPr>
      <dsp:spPr>
        <a:xfrm>
          <a:off x="0" y="1194562"/>
          <a:ext cx="7758413" cy="1029600"/>
        </a:xfrm>
        <a:prstGeom prst="roundRect">
          <a:avLst/>
        </a:prstGeom>
        <a:solidFill>
          <a:schemeClr val="accent6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400" b="1" i="0" kern="1200" dirty="0"/>
            <a:t>71% of bookings from Online TA; Direct is 20%, others 9%.</a:t>
          </a:r>
        </a:p>
      </dsp:txBody>
      <dsp:txXfrm>
        <a:off x="50261" y="1244823"/>
        <a:ext cx="7657891" cy="929078"/>
      </dsp:txXfrm>
    </dsp:sp>
    <dsp:sp modelId="{83586997-08BB-4B59-8EF2-947D9AC7D4AD}">
      <dsp:nvSpPr>
        <dsp:cNvPr id="0" name=""/>
        <dsp:cNvSpPr/>
      </dsp:nvSpPr>
      <dsp:spPr>
        <a:xfrm>
          <a:off x="0" y="2382562"/>
          <a:ext cx="7758413" cy="1029600"/>
        </a:xfrm>
        <a:prstGeom prst="roundRect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400" b="1" i="0" kern="1200" dirty="0"/>
            <a:t>93% of guests do not need parking</a:t>
          </a:r>
        </a:p>
      </dsp:txBody>
      <dsp:txXfrm>
        <a:off x="50261" y="2432823"/>
        <a:ext cx="7657891" cy="929078"/>
      </dsp:txXfrm>
    </dsp:sp>
    <dsp:sp modelId="{14D48AC5-A818-4631-97A9-9F0F2665996D}">
      <dsp:nvSpPr>
        <dsp:cNvPr id="0" name=""/>
        <dsp:cNvSpPr/>
      </dsp:nvSpPr>
      <dsp:spPr>
        <a:xfrm>
          <a:off x="0" y="3570562"/>
          <a:ext cx="7758413" cy="1029600"/>
        </a:xfrm>
        <a:prstGeom prst="roundRect">
          <a:avLst/>
        </a:prstGeom>
        <a:solidFill>
          <a:srgbClr val="C0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400" b="1" i="0" kern="1200" dirty="0"/>
            <a:t>Half Board and group/corporate segments have very low uptake</a:t>
          </a:r>
        </a:p>
      </dsp:txBody>
      <dsp:txXfrm>
        <a:off x="50261" y="3620823"/>
        <a:ext cx="7657891" cy="929078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DE0B58-53AA-4D90-9996-5A7383D91ACA}">
      <dsp:nvSpPr>
        <dsp:cNvPr id="0" name=""/>
        <dsp:cNvSpPr/>
      </dsp:nvSpPr>
      <dsp:spPr>
        <a:xfrm>
          <a:off x="0" y="42359"/>
          <a:ext cx="14391190" cy="575639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i="0" kern="1200"/>
            <a:t>The hotel excels in digital bookings and operational efficiency, positioning itself strongly for continued growth.</a:t>
          </a:r>
          <a:endParaRPr lang="en-IN" sz="2400" b="1" kern="1200"/>
        </a:p>
      </dsp:txBody>
      <dsp:txXfrm>
        <a:off x="28100" y="70459"/>
        <a:ext cx="14334990" cy="519439"/>
      </dsp:txXfrm>
    </dsp:sp>
    <dsp:sp modelId="{E2FA3850-BAC4-4292-9579-F1EF167B1494}">
      <dsp:nvSpPr>
        <dsp:cNvPr id="0" name=""/>
        <dsp:cNvSpPr/>
      </dsp:nvSpPr>
      <dsp:spPr>
        <a:xfrm>
          <a:off x="0" y="687119"/>
          <a:ext cx="14391190" cy="575639"/>
        </a:xfrm>
        <a:prstGeom prst="roundRect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i="0" kern="1200" dirty="0"/>
            <a:t>Despite a 25% cancellation rate, strong booking volumes ensure consistent occupancy and revenue </a:t>
          </a:r>
          <a:r>
            <a:rPr lang="en-US" sz="2400" b="1" i="0" kern="1200"/>
            <a:t>flow.</a:t>
          </a:r>
          <a:endParaRPr lang="en-IN" sz="2400" b="1" kern="1200" dirty="0"/>
        </a:p>
      </dsp:txBody>
      <dsp:txXfrm>
        <a:off x="28100" y="715219"/>
        <a:ext cx="14334990" cy="519439"/>
      </dsp:txXfrm>
    </dsp:sp>
    <dsp:sp modelId="{45C238A1-4A26-4101-8069-588A5737F5BB}">
      <dsp:nvSpPr>
        <dsp:cNvPr id="0" name=""/>
        <dsp:cNvSpPr/>
      </dsp:nvSpPr>
      <dsp:spPr>
        <a:xfrm>
          <a:off x="0" y="1331879"/>
          <a:ext cx="14391190" cy="575639"/>
        </a:xfrm>
        <a:prstGeom prst="roundRect">
          <a:avLst/>
        </a:prstGeom>
        <a:solidFill>
          <a:srgbClr val="C0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400" b="1" i="0" kern="1200" dirty="0"/>
            <a:t>Most cancellations come from TA/TO channels and transient customers during Peak Months</a:t>
          </a:r>
        </a:p>
      </dsp:txBody>
      <dsp:txXfrm>
        <a:off x="28100" y="1359979"/>
        <a:ext cx="14334990" cy="51943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87110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8.xml"/><Relationship Id="rId3" Type="http://schemas.openxmlformats.org/officeDocument/2006/relationships/image" Target="../media/image5.png"/><Relationship Id="rId7" Type="http://schemas.openxmlformats.org/officeDocument/2006/relationships/diagramQuickStyle" Target="../diagrams/quickStyle8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diagramLayout" Target="../diagrams/layout8.xml"/><Relationship Id="rId5" Type="http://schemas.openxmlformats.org/officeDocument/2006/relationships/diagramData" Target="../diagrams/data8.xml"/><Relationship Id="rId4" Type="http://schemas.openxmlformats.org/officeDocument/2006/relationships/image" Target="../media/image32.png"/><Relationship Id="rId9" Type="http://schemas.microsoft.com/office/2007/relationships/diagramDrawing" Target="../diagrams/drawing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4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microsoft.com/office/2007/relationships/diagramDrawing" Target="../diagrams/drawing2.xml"/><Relationship Id="rId3" Type="http://schemas.openxmlformats.org/officeDocument/2006/relationships/image" Target="../media/image9.png"/><Relationship Id="rId7" Type="http://schemas.openxmlformats.org/officeDocument/2006/relationships/image" Target="../media/image12.png"/><Relationship Id="rId12" Type="http://schemas.openxmlformats.org/officeDocument/2006/relationships/diagramColors" Target="../diagrams/colors2.xml"/><Relationship Id="rId17" Type="http://schemas.openxmlformats.org/officeDocument/2006/relationships/image" Target="../media/image17.sv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11" Type="http://schemas.openxmlformats.org/officeDocument/2006/relationships/diagramQuickStyle" Target="../diagrams/quickStyle2.xml"/><Relationship Id="rId5" Type="http://schemas.openxmlformats.org/officeDocument/2006/relationships/image" Target="../media/image11.png"/><Relationship Id="rId15" Type="http://schemas.openxmlformats.org/officeDocument/2006/relationships/image" Target="../media/image15.svg"/><Relationship Id="rId10" Type="http://schemas.openxmlformats.org/officeDocument/2006/relationships/diagramLayout" Target="../diagrams/layout2.xml"/><Relationship Id="rId4" Type="http://schemas.openxmlformats.org/officeDocument/2006/relationships/image" Target="../media/image10.png"/><Relationship Id="rId9" Type="http://schemas.openxmlformats.org/officeDocument/2006/relationships/diagramData" Target="../diagrams/data2.xml"/><Relationship Id="rId1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/><Relationship Id="rId3" Type="http://schemas.openxmlformats.org/officeDocument/2006/relationships/image" Target="../media/image5.png"/><Relationship Id="rId7" Type="http://schemas.openxmlformats.org/officeDocument/2006/relationships/diagramData" Target="../diagrams/data3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11" Type="http://schemas.microsoft.com/office/2007/relationships/diagramDrawing" Target="../diagrams/drawing3.xml"/><Relationship Id="rId5" Type="http://schemas.openxmlformats.org/officeDocument/2006/relationships/image" Target="../media/image19.png"/><Relationship Id="rId10" Type="http://schemas.openxmlformats.org/officeDocument/2006/relationships/diagramColors" Target="../diagrams/colors3.xml"/><Relationship Id="rId4" Type="http://schemas.openxmlformats.org/officeDocument/2006/relationships/image" Target="../media/image18.png"/><Relationship Id="rId9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4.xml"/><Relationship Id="rId3" Type="http://schemas.openxmlformats.org/officeDocument/2006/relationships/image" Target="../media/image21.png"/><Relationship Id="rId7" Type="http://schemas.openxmlformats.org/officeDocument/2006/relationships/diagramData" Target="../diagrams/data4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11" Type="http://schemas.microsoft.com/office/2007/relationships/diagramDrawing" Target="../diagrams/drawing4.xml"/><Relationship Id="rId5" Type="http://schemas.openxmlformats.org/officeDocument/2006/relationships/image" Target="../media/image5.png"/><Relationship Id="rId10" Type="http://schemas.openxmlformats.org/officeDocument/2006/relationships/diagramColors" Target="../diagrams/colors4.xml"/><Relationship Id="rId4" Type="http://schemas.openxmlformats.org/officeDocument/2006/relationships/image" Target="../media/image22.png"/><Relationship Id="rId9" Type="http://schemas.openxmlformats.org/officeDocument/2006/relationships/diagramQuickStyle" Target="../diagrams/quickStyle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5.xml"/><Relationship Id="rId3" Type="http://schemas.openxmlformats.org/officeDocument/2006/relationships/image" Target="../media/image24.png"/><Relationship Id="rId7" Type="http://schemas.openxmlformats.org/officeDocument/2006/relationships/diagramLayout" Target="../diagrams/layout5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diagramData" Target="../diagrams/data5.xml"/><Relationship Id="rId5" Type="http://schemas.openxmlformats.org/officeDocument/2006/relationships/image" Target="../media/image5.png"/><Relationship Id="rId10" Type="http://schemas.microsoft.com/office/2007/relationships/diagramDrawing" Target="../diagrams/drawing5.xml"/><Relationship Id="rId4" Type="http://schemas.openxmlformats.org/officeDocument/2006/relationships/image" Target="../media/image25.png"/><Relationship Id="rId9" Type="http://schemas.openxmlformats.org/officeDocument/2006/relationships/diagramColors" Target="../diagrams/colors5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6.xml"/><Relationship Id="rId3" Type="http://schemas.openxmlformats.org/officeDocument/2006/relationships/image" Target="../media/image26.png"/><Relationship Id="rId7" Type="http://schemas.openxmlformats.org/officeDocument/2006/relationships/diagramLayout" Target="../diagrams/layout6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diagramData" Target="../diagrams/data6.xml"/><Relationship Id="rId11" Type="http://schemas.openxmlformats.org/officeDocument/2006/relationships/image" Target="../media/image28.png"/><Relationship Id="rId5" Type="http://schemas.openxmlformats.org/officeDocument/2006/relationships/image" Target="../media/image27.png"/><Relationship Id="rId10" Type="http://schemas.microsoft.com/office/2007/relationships/diagramDrawing" Target="../diagrams/drawing6.xml"/><Relationship Id="rId4" Type="http://schemas.openxmlformats.org/officeDocument/2006/relationships/image" Target="../media/image5.png"/><Relationship Id="rId9" Type="http://schemas.openxmlformats.org/officeDocument/2006/relationships/diagramColors" Target="../diagrams/colors6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7.xml"/><Relationship Id="rId3" Type="http://schemas.openxmlformats.org/officeDocument/2006/relationships/image" Target="../media/image29.png"/><Relationship Id="rId7" Type="http://schemas.openxmlformats.org/officeDocument/2006/relationships/diagramLayout" Target="../diagrams/layout7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diagramData" Target="../diagrams/data7.xml"/><Relationship Id="rId11" Type="http://schemas.openxmlformats.org/officeDocument/2006/relationships/image" Target="../media/image31.png"/><Relationship Id="rId5" Type="http://schemas.openxmlformats.org/officeDocument/2006/relationships/image" Target="../media/image5.png"/><Relationship Id="rId10" Type="http://schemas.microsoft.com/office/2007/relationships/diagramDrawing" Target="../diagrams/drawing7.xml"/><Relationship Id="rId4" Type="http://schemas.openxmlformats.org/officeDocument/2006/relationships/image" Target="../media/image30.png"/><Relationship Id="rId9" Type="http://schemas.openxmlformats.org/officeDocument/2006/relationships/diagramColors" Target="../diagrams/colors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54939" y="2646283"/>
            <a:ext cx="8034121" cy="12401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4850"/>
              </a:lnSpc>
              <a:buNone/>
            </a:pPr>
            <a:r>
              <a:rPr lang="en-US" sz="4400" b="1" i="1" dirty="0">
                <a:solidFill>
                  <a:srgbClr val="231971"/>
                </a:solidFill>
                <a:latin typeface="Segoe UI" panose="020B0502040204020203" pitchFamily="34" charset="0"/>
                <a:ea typeface="Outfit Extra Bold" pitchFamily="34" charset="-122"/>
                <a:cs typeface="Segoe UI" panose="020B0502040204020203" pitchFamily="34" charset="0"/>
              </a:rPr>
              <a:t>HOTEL </a:t>
            </a:r>
            <a:r>
              <a:rPr lang="en-US" sz="4400" b="1" i="1">
                <a:solidFill>
                  <a:srgbClr val="231971"/>
                </a:solidFill>
                <a:latin typeface="Segoe UI" panose="020B0502040204020203" pitchFamily="34" charset="0"/>
                <a:ea typeface="Outfit Extra Bold" pitchFamily="34" charset="-122"/>
                <a:cs typeface="Segoe UI" panose="020B0502040204020203" pitchFamily="34" charset="0"/>
              </a:rPr>
              <a:t>DATA ANALYSIS: </a:t>
            </a:r>
            <a:r>
              <a:rPr lang="en-US" sz="4400" b="1" i="1" dirty="0">
                <a:solidFill>
                  <a:srgbClr val="231971"/>
                </a:solidFill>
                <a:latin typeface="Segoe UI" panose="020B0502040204020203" pitchFamily="34" charset="0"/>
                <a:ea typeface="Outfit Extra Bold" pitchFamily="34" charset="-122"/>
                <a:cs typeface="Segoe UI" panose="020B0502040204020203" pitchFamily="34" charset="0"/>
              </a:rPr>
              <a:t>INSIGHTS FOR OPTIMIZATION</a:t>
            </a:r>
            <a:endParaRPr lang="en-US" sz="4400" i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93790" y="4184094"/>
            <a:ext cx="75564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000" b="1" i="1" dirty="0">
                <a:solidFill>
                  <a:srgbClr val="2A2742"/>
                </a:solidFill>
                <a:latin typeface="Segoe UI" panose="020B0502040204020203" pitchFamily="34" charset="0"/>
                <a:ea typeface="Arimo" pitchFamily="34" charset="-122"/>
                <a:cs typeface="Segoe UI" panose="020B0502040204020203" pitchFamily="34" charset="0"/>
              </a:rPr>
              <a:t>Unlocking Strategic Growth through Data-Driven Decisions</a:t>
            </a: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793790" y="4724876"/>
            <a:ext cx="75564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000" b="1" i="1" dirty="0">
                <a:solidFill>
                  <a:srgbClr val="2A2742"/>
                </a:solidFill>
                <a:latin typeface="Segoe UI" panose="020B0502040204020203" pitchFamily="34" charset="0"/>
                <a:ea typeface="Arimo" pitchFamily="34" charset="-122"/>
                <a:cs typeface="Segoe UI" panose="020B0502040204020203" pitchFamily="34" charset="0"/>
              </a:rPr>
              <a:t>Presented by: S.A. HARI GANESH</a:t>
            </a: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793790" y="5283434"/>
            <a:ext cx="75564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000" b="1" i="1" dirty="0">
                <a:solidFill>
                  <a:srgbClr val="2A2742"/>
                </a:solidFill>
                <a:latin typeface="Segoe UI" panose="020B0502040204020203" pitchFamily="34" charset="0"/>
                <a:ea typeface="Arimo" pitchFamily="34" charset="-122"/>
                <a:cs typeface="Segoe UI" panose="020B0502040204020203" pitchFamily="34" charset="0"/>
              </a:rPr>
              <a:t>NIIT DATA SCIENCE</a:t>
            </a: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459619" y="1961731"/>
            <a:ext cx="10012101" cy="5138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3600" b="1" i="1" dirty="0">
                <a:solidFill>
                  <a:srgbClr val="231971"/>
                </a:solidFill>
                <a:latin typeface="Segoe UI" panose="020B0502040204020203" pitchFamily="34" charset="0"/>
                <a:ea typeface="Outfit Extra Bold" pitchFamily="34" charset="-122"/>
                <a:cs typeface="Segoe UI" panose="020B0502040204020203" pitchFamily="34" charset="0"/>
              </a:rPr>
              <a:t>OVERALL SUMMARY</a:t>
            </a:r>
            <a:endParaRPr lang="en-US" sz="3600" i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808291" y="2934994"/>
            <a:ext cx="4301252" cy="6496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100"/>
              </a:lnSpc>
              <a:buNone/>
            </a:pPr>
            <a:r>
              <a:rPr lang="en-US" sz="5400" b="1" dirty="0">
                <a:solidFill>
                  <a:schemeClr val="accent6">
                    <a:lumMod val="75000"/>
                  </a:schemeClr>
                </a:solidFill>
                <a:latin typeface="Segoe UI" panose="020B0502040204020203" pitchFamily="34" charset="0"/>
                <a:ea typeface="Outfit Extra Bold" pitchFamily="34" charset="-122"/>
                <a:cs typeface="Segoe UI" panose="020B0502040204020203" pitchFamily="34" charset="0"/>
              </a:rPr>
              <a:t>2097</a:t>
            </a:r>
            <a:endParaRPr lang="en-US" sz="5400" dirty="0">
              <a:solidFill>
                <a:schemeClr val="accent6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1931051" y="3664062"/>
            <a:ext cx="2055733" cy="256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b="1" dirty="0">
                <a:solidFill>
                  <a:srgbClr val="2A2742"/>
                </a:solidFill>
                <a:latin typeface="Segoe UI" panose="020B0502040204020203" pitchFamily="34" charset="0"/>
                <a:ea typeface="Outfit Extra Bold" pitchFamily="34" charset="-122"/>
                <a:cs typeface="Segoe UI" panose="020B0502040204020203" pitchFamily="34" charset="0"/>
              </a:rPr>
              <a:t>Total Bookings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808291" y="4019583"/>
            <a:ext cx="4301252" cy="2630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r>
              <a:rPr lang="en-US" sz="1400" dirty="0">
                <a:solidFill>
                  <a:srgbClr val="2A2742"/>
                </a:solidFill>
                <a:latin typeface="Segoe UI" panose="020B0502040204020203" pitchFamily="34" charset="0"/>
                <a:ea typeface="Arimo" pitchFamily="34" charset="-122"/>
                <a:cs typeface="Segoe UI" panose="020B0502040204020203" pitchFamily="34" charset="0"/>
              </a:rPr>
              <a:t>The number of Bookings recorded.</a:t>
            </a:r>
            <a:endParaRPr 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5315045" y="2893719"/>
            <a:ext cx="4301252" cy="6496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100"/>
              </a:lnSpc>
              <a:buNone/>
            </a:pPr>
            <a:r>
              <a:rPr lang="en-US" sz="5400" b="1" dirty="0">
                <a:solidFill>
                  <a:srgbClr val="C00000"/>
                </a:solidFill>
                <a:latin typeface="Segoe UI" panose="020B0502040204020203" pitchFamily="34" charset="0"/>
                <a:ea typeface="Outfit Extra Bold" pitchFamily="34" charset="-122"/>
                <a:cs typeface="Segoe UI" panose="020B0502040204020203" pitchFamily="34" charset="0"/>
              </a:rPr>
              <a:t>25%</a:t>
            </a:r>
            <a:endParaRPr lang="en-US" sz="5400" dirty="0">
              <a:solidFill>
                <a:srgbClr val="C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6287333" y="3664062"/>
            <a:ext cx="2055733" cy="256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b="1" dirty="0">
                <a:solidFill>
                  <a:srgbClr val="C00000"/>
                </a:solidFill>
                <a:latin typeface="Segoe UI" panose="020B0502040204020203" pitchFamily="34" charset="0"/>
                <a:ea typeface="Outfit Extra Bold" pitchFamily="34" charset="-122"/>
                <a:cs typeface="Segoe UI" panose="020B0502040204020203" pitchFamily="34" charset="0"/>
              </a:rPr>
              <a:t>Total Cancellations</a:t>
            </a:r>
            <a:endParaRPr lang="en-US" dirty="0">
              <a:solidFill>
                <a:srgbClr val="C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5315043" y="4000757"/>
            <a:ext cx="4301252" cy="2630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r>
              <a:rPr lang="en-US" sz="1400" dirty="0">
                <a:solidFill>
                  <a:srgbClr val="2A2742"/>
                </a:solidFill>
                <a:latin typeface="Segoe UI" panose="020B0502040204020203" pitchFamily="34" charset="0"/>
                <a:ea typeface="Arimo" pitchFamily="34" charset="-122"/>
                <a:cs typeface="Segoe UI" panose="020B0502040204020203" pitchFamily="34" charset="0"/>
              </a:rPr>
              <a:t>524 Cancellation out of 2097 Bookings.</a:t>
            </a:r>
            <a:endParaRPr 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Text 8"/>
          <p:cNvSpPr/>
          <p:nvPr/>
        </p:nvSpPr>
        <p:spPr>
          <a:xfrm>
            <a:off x="9821799" y="2896748"/>
            <a:ext cx="4301252" cy="6496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100"/>
              </a:lnSpc>
              <a:buNone/>
            </a:pPr>
            <a:r>
              <a:rPr lang="en-US" sz="5400" b="1" dirty="0">
                <a:solidFill>
                  <a:schemeClr val="accent6">
                    <a:lumMod val="75000"/>
                  </a:schemeClr>
                </a:solidFill>
                <a:latin typeface="Segoe UI" panose="020B0502040204020203" pitchFamily="34" charset="0"/>
                <a:ea typeface="Outfit Extra Bold" pitchFamily="34" charset="-122"/>
                <a:cs typeface="Segoe UI" panose="020B0502040204020203" pitchFamily="34" charset="0"/>
              </a:rPr>
              <a:t>66%</a:t>
            </a:r>
            <a:endParaRPr lang="en-US" sz="5400" dirty="0">
              <a:solidFill>
                <a:schemeClr val="accent6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Text 9"/>
          <p:cNvSpPr/>
          <p:nvPr/>
        </p:nvSpPr>
        <p:spPr>
          <a:xfrm>
            <a:off x="10944558" y="3664062"/>
            <a:ext cx="2055733" cy="256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b="1" dirty="0">
                <a:solidFill>
                  <a:srgbClr val="2A2742"/>
                </a:solidFill>
                <a:latin typeface="Segoe UI" panose="020B0502040204020203" pitchFamily="34" charset="0"/>
                <a:ea typeface="Outfit Extra Bold" pitchFamily="34" charset="-122"/>
                <a:cs typeface="Segoe UI" panose="020B0502040204020203" pitchFamily="34" charset="0"/>
              </a:rPr>
              <a:t>Top Meal Type (BB)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9821799" y="4019583"/>
            <a:ext cx="4301252" cy="2630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r>
              <a:rPr lang="en-US" sz="1400" dirty="0">
                <a:solidFill>
                  <a:srgbClr val="2A2742"/>
                </a:solidFill>
                <a:latin typeface="Segoe UI" panose="020B0502040204020203" pitchFamily="34" charset="0"/>
                <a:ea typeface="Arimo" pitchFamily="34" charset="-122"/>
                <a:cs typeface="Segoe UI" panose="020B0502040204020203" pitchFamily="34" charset="0"/>
              </a:rPr>
              <a:t>Breakfast Board (1383) is most popular meal</a:t>
            </a:r>
            <a:endParaRPr 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Text 11"/>
          <p:cNvSpPr/>
          <p:nvPr/>
        </p:nvSpPr>
        <p:spPr>
          <a:xfrm>
            <a:off x="808291" y="4693595"/>
            <a:ext cx="4301252" cy="6496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100"/>
              </a:lnSpc>
              <a:buNone/>
            </a:pPr>
            <a:r>
              <a:rPr lang="en-US" sz="5400" b="1" dirty="0">
                <a:solidFill>
                  <a:schemeClr val="accent6">
                    <a:lumMod val="75000"/>
                  </a:schemeClr>
                </a:solidFill>
                <a:latin typeface="Segoe UI" panose="020B0502040204020203" pitchFamily="34" charset="0"/>
                <a:ea typeface="Outfit Extra Bold" pitchFamily="34" charset="-122"/>
                <a:cs typeface="Segoe UI" panose="020B0502040204020203" pitchFamily="34" charset="0"/>
              </a:rPr>
              <a:t>13%</a:t>
            </a:r>
            <a:endParaRPr lang="en-US" sz="5400" dirty="0">
              <a:solidFill>
                <a:schemeClr val="accent6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Text 12"/>
          <p:cNvSpPr/>
          <p:nvPr/>
        </p:nvSpPr>
        <p:spPr>
          <a:xfrm>
            <a:off x="1931051" y="5548702"/>
            <a:ext cx="2055733" cy="256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b="1" dirty="0">
                <a:solidFill>
                  <a:srgbClr val="2A2742"/>
                </a:solidFill>
                <a:latin typeface="Segoe UI" panose="020B0502040204020203" pitchFamily="34" charset="0"/>
                <a:ea typeface="Outfit Extra Bold" pitchFamily="34" charset="-122"/>
                <a:cs typeface="Segoe UI" panose="020B0502040204020203" pitchFamily="34" charset="0"/>
              </a:rPr>
              <a:t>Top Month (August)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13"/>
          <p:cNvSpPr/>
          <p:nvPr/>
        </p:nvSpPr>
        <p:spPr>
          <a:xfrm>
            <a:off x="808291" y="5904223"/>
            <a:ext cx="4301252" cy="2630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r>
              <a:rPr lang="en-US" sz="1400" dirty="0">
                <a:solidFill>
                  <a:srgbClr val="2A2742"/>
                </a:solidFill>
                <a:latin typeface="Segoe UI" panose="020B0502040204020203" pitchFamily="34" charset="0"/>
                <a:ea typeface="Arimo" pitchFamily="34" charset="-122"/>
                <a:cs typeface="Segoe UI" panose="020B0502040204020203" pitchFamily="34" charset="0"/>
              </a:rPr>
              <a:t> 266 Bookings in August </a:t>
            </a:r>
            <a:endParaRPr 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9" name="Text 17"/>
          <p:cNvSpPr/>
          <p:nvPr/>
        </p:nvSpPr>
        <p:spPr>
          <a:xfrm>
            <a:off x="9821799" y="4693595"/>
            <a:ext cx="4301252" cy="6496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100"/>
              </a:lnSpc>
              <a:buNone/>
            </a:pPr>
            <a:r>
              <a:rPr lang="en-US" sz="5400" b="1" dirty="0">
                <a:solidFill>
                  <a:schemeClr val="accent5">
                    <a:lumMod val="75000"/>
                  </a:schemeClr>
                </a:solidFill>
                <a:latin typeface="Segoe UI" panose="020B0502040204020203" pitchFamily="34" charset="0"/>
                <a:ea typeface="Outfit Extra Bold" pitchFamily="34" charset="-122"/>
                <a:cs typeface="Segoe UI" panose="020B0502040204020203" pitchFamily="34" charset="0"/>
              </a:rPr>
              <a:t>$225</a:t>
            </a:r>
            <a:endParaRPr lang="en-US" sz="5400" dirty="0">
              <a:solidFill>
                <a:schemeClr val="accent5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0" name="Text 18"/>
          <p:cNvSpPr/>
          <p:nvPr/>
        </p:nvSpPr>
        <p:spPr>
          <a:xfrm>
            <a:off x="10866929" y="5548702"/>
            <a:ext cx="2210991" cy="256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b="1" dirty="0">
                <a:solidFill>
                  <a:srgbClr val="2A2742"/>
                </a:solidFill>
                <a:latin typeface="Segoe UI" panose="020B0502040204020203" pitchFamily="34" charset="0"/>
                <a:ea typeface="Outfit Extra Bold" pitchFamily="34" charset="-122"/>
                <a:cs typeface="Segoe UI" panose="020B0502040204020203" pitchFamily="34" charset="0"/>
              </a:rPr>
              <a:t>Avg ADR Room Type(H)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Text 19"/>
          <p:cNvSpPr/>
          <p:nvPr/>
        </p:nvSpPr>
        <p:spPr>
          <a:xfrm>
            <a:off x="9821799" y="5904223"/>
            <a:ext cx="4301252" cy="2630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r>
              <a:rPr lang="en-US" sz="1400" dirty="0">
                <a:solidFill>
                  <a:srgbClr val="2A2742"/>
                </a:solidFill>
                <a:latin typeface="Segoe UI" panose="020B0502040204020203" pitchFamily="34" charset="0"/>
                <a:ea typeface="Arimo" pitchFamily="34" charset="-122"/>
                <a:cs typeface="Segoe UI" panose="020B0502040204020203" pitchFamily="34" charset="0"/>
              </a:rPr>
              <a:t>Assigned and Reserved Room type Together</a:t>
            </a:r>
            <a:endParaRPr 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2" name="Text 20"/>
          <p:cNvSpPr/>
          <p:nvPr/>
        </p:nvSpPr>
        <p:spPr>
          <a:xfrm>
            <a:off x="5315045" y="4693594"/>
            <a:ext cx="4301252" cy="6496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100"/>
              </a:lnSpc>
              <a:buNone/>
            </a:pPr>
            <a:r>
              <a:rPr lang="en-US" sz="5400" b="1" dirty="0">
                <a:solidFill>
                  <a:schemeClr val="accent5">
                    <a:lumMod val="75000"/>
                  </a:schemeClr>
                </a:solidFill>
                <a:latin typeface="Segoe UI" panose="020B0502040204020203" pitchFamily="34" charset="0"/>
                <a:ea typeface="Outfit Extra Bold" pitchFamily="34" charset="-122"/>
                <a:cs typeface="Segoe UI" panose="020B0502040204020203" pitchFamily="34" charset="0"/>
              </a:rPr>
              <a:t>926</a:t>
            </a:r>
            <a:endParaRPr lang="en-US" sz="5400" dirty="0">
              <a:solidFill>
                <a:schemeClr val="accent5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3" name="Text 21"/>
          <p:cNvSpPr/>
          <p:nvPr/>
        </p:nvSpPr>
        <p:spPr>
          <a:xfrm>
            <a:off x="6163603" y="5548702"/>
            <a:ext cx="2604135" cy="256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b="1" dirty="0">
                <a:solidFill>
                  <a:srgbClr val="2A2742"/>
                </a:solidFill>
                <a:latin typeface="Segoe UI" panose="020B0502040204020203" pitchFamily="34" charset="0"/>
                <a:ea typeface="Outfit Extra Bold" pitchFamily="34" charset="-122"/>
                <a:cs typeface="Segoe UI" panose="020B0502040204020203" pitchFamily="34" charset="0"/>
              </a:rPr>
              <a:t>Most Booked Room Type(A)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" name="Text 22"/>
          <p:cNvSpPr/>
          <p:nvPr/>
        </p:nvSpPr>
        <p:spPr>
          <a:xfrm>
            <a:off x="5207844" y="5914701"/>
            <a:ext cx="4301252" cy="2630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r>
              <a:rPr lang="en-US" sz="1400" dirty="0">
                <a:solidFill>
                  <a:srgbClr val="2A2742"/>
                </a:solidFill>
                <a:latin typeface="Segoe UI" panose="020B0502040204020203" pitchFamily="34" charset="0"/>
                <a:ea typeface="Arimo" pitchFamily="34" charset="-122"/>
                <a:cs typeface="Segoe UI" panose="020B0502040204020203" pitchFamily="34" charset="0"/>
              </a:rPr>
              <a:t>Most Frequently booked Room tyoe  Avg ADR of 104</a:t>
            </a:r>
            <a:endParaRPr 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42A51C9D-4C6F-FA88-28EF-3CDD0276F0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87082" y="7794978"/>
            <a:ext cx="1743318" cy="381053"/>
          </a:xfrm>
          <a:prstGeom prst="rect">
            <a:avLst/>
          </a:prstGeom>
        </p:spPr>
      </p:pic>
      <p:pic>
        <p:nvPicPr>
          <p:cNvPr id="27" name="Image 0" descr="preencoded.png">
            <a:extLst>
              <a:ext uri="{FF2B5EF4-FFF2-40B4-BE49-F238E27FC236}">
                <a16:creationId xmlns:a16="http://schemas.microsoft.com/office/drawing/2014/main" id="{0D8BAF3A-78DA-CAF2-18CC-30D663DDF9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44769"/>
            <a:ext cx="14630400" cy="1852435"/>
          </a:xfrm>
          <a:prstGeom prst="rect">
            <a:avLst/>
          </a:prstGeom>
        </p:spPr>
      </p:pic>
      <p:graphicFrame>
        <p:nvGraphicFramePr>
          <p:cNvPr id="57" name="Diagram 56">
            <a:extLst>
              <a:ext uri="{FF2B5EF4-FFF2-40B4-BE49-F238E27FC236}">
                <a16:creationId xmlns:a16="http://schemas.microsoft.com/office/drawing/2014/main" id="{930D771B-5ECB-C058-72E0-345447954C4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30973908"/>
              </p:ext>
            </p:extLst>
          </p:nvPr>
        </p:nvGraphicFramePr>
        <p:xfrm>
          <a:off x="119605" y="6224079"/>
          <a:ext cx="14391190" cy="19498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030679" y="2208170"/>
            <a:ext cx="10216514" cy="466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650"/>
              </a:lnSpc>
              <a:buNone/>
            </a:pPr>
            <a:r>
              <a:rPr lang="en-US" sz="3600" b="1" i="1" dirty="0">
                <a:solidFill>
                  <a:srgbClr val="231971"/>
                </a:solidFill>
                <a:latin typeface="Segoe UI" panose="020B0502040204020203" pitchFamily="34" charset="0"/>
                <a:ea typeface="Outfit Extra Bold" pitchFamily="34" charset="-122"/>
                <a:cs typeface="Segoe UI" panose="020B0502040204020203" pitchFamily="34" charset="0"/>
              </a:rPr>
              <a:t>RECOMMENDATIONS</a:t>
            </a:r>
            <a:endParaRPr lang="en-US" sz="3600" i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7B0C03A6-832B-977C-82E2-21B36B85EF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87082" y="7794978"/>
            <a:ext cx="1743318" cy="381053"/>
          </a:xfrm>
          <a:prstGeom prst="rect">
            <a:avLst/>
          </a:prstGeom>
        </p:spPr>
      </p:pic>
      <p:pic>
        <p:nvPicPr>
          <p:cNvPr id="35" name="Image 0" descr="preencoded.png">
            <a:extLst>
              <a:ext uri="{FF2B5EF4-FFF2-40B4-BE49-F238E27FC236}">
                <a16:creationId xmlns:a16="http://schemas.microsoft.com/office/drawing/2014/main" id="{5E6F4FBC-D52E-DA99-AC91-BCAA0DEF51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15289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B4E9EB37-9F75-F3A4-84FE-BDB874532D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50" y="2779189"/>
            <a:ext cx="14564857" cy="524207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530" y="253245"/>
            <a:ext cx="7218071" cy="7797935"/>
          </a:xfrm>
          <a:prstGeom prst="rect">
            <a:avLst/>
          </a:prstGeom>
        </p:spPr>
      </p:pic>
      <p:sp>
        <p:nvSpPr>
          <p:cNvPr id="10" name="Text 7"/>
          <p:cNvSpPr/>
          <p:nvPr/>
        </p:nvSpPr>
        <p:spPr>
          <a:xfrm>
            <a:off x="8144735" y="5397102"/>
            <a:ext cx="6279356" cy="6278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Font typeface="+mj-lt"/>
              <a:buAutoNum type="arabicPeriod" startAt="7"/>
            </a:pP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9A35647F-2FE3-CE3D-E27E-A013E927BD9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80118809"/>
              </p:ext>
            </p:extLst>
          </p:nvPr>
        </p:nvGraphicFramePr>
        <p:xfrm>
          <a:off x="7861230" y="53569"/>
          <a:ext cx="6510640" cy="81760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4" name="Picture 13">
            <a:extLst>
              <a:ext uri="{FF2B5EF4-FFF2-40B4-BE49-F238E27FC236}">
                <a16:creationId xmlns:a16="http://schemas.microsoft.com/office/drawing/2014/main" id="{2793E982-E915-3BC5-485E-042819ADD9C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806059" y="7794978"/>
            <a:ext cx="1743318" cy="38105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4">
            <a:extLst>
              <a:ext uri="{FF2B5EF4-FFF2-40B4-BE49-F238E27FC236}">
                <a16:creationId xmlns:a16="http://schemas.microsoft.com/office/drawing/2014/main" id="{8FB63F1B-E837-5DE5-F065-8E65A18167E3}"/>
              </a:ext>
            </a:extLst>
          </p:cNvPr>
          <p:cNvSpPr/>
          <p:nvPr/>
        </p:nvSpPr>
        <p:spPr>
          <a:xfrm>
            <a:off x="7723060" y="5434532"/>
            <a:ext cx="6651665" cy="1959692"/>
          </a:xfrm>
          <a:prstGeom prst="roundRect">
            <a:avLst>
              <a:gd name="adj" fmla="val 3901"/>
            </a:avLst>
          </a:prstGeom>
          <a:solidFill>
            <a:srgbClr val="FFFFFF">
              <a:alpha val="95000"/>
            </a:srgbClr>
          </a:solidFill>
          <a:ln w="15240">
            <a:solidFill>
              <a:srgbClr val="BDB8DF"/>
            </a:solidFill>
            <a:prstDash val="solid"/>
          </a:ln>
        </p:spPr>
      </p:sp>
      <p:sp>
        <p:nvSpPr>
          <p:cNvPr id="8" name="Shape 4"/>
          <p:cNvSpPr/>
          <p:nvPr/>
        </p:nvSpPr>
        <p:spPr>
          <a:xfrm>
            <a:off x="7717467" y="3107579"/>
            <a:ext cx="6651665" cy="2001174"/>
          </a:xfrm>
          <a:prstGeom prst="roundRect">
            <a:avLst>
              <a:gd name="adj" fmla="val 3901"/>
            </a:avLst>
          </a:prstGeom>
          <a:solidFill>
            <a:srgbClr val="FFFFFF">
              <a:alpha val="95000"/>
            </a:srgbClr>
          </a:solidFill>
          <a:ln w="15240">
            <a:solidFill>
              <a:srgbClr val="BDB8DF"/>
            </a:solidFill>
            <a:prstDash val="solid"/>
          </a:ln>
        </p:spPr>
      </p:sp>
      <p:sp>
        <p:nvSpPr>
          <p:cNvPr id="2" name="Text 0"/>
          <p:cNvSpPr/>
          <p:nvPr/>
        </p:nvSpPr>
        <p:spPr>
          <a:xfrm>
            <a:off x="98978" y="249429"/>
            <a:ext cx="8823334" cy="8056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600"/>
              </a:lnSpc>
              <a:buNone/>
            </a:pPr>
            <a:r>
              <a:rPr lang="en-US" sz="4000" b="1" i="1" dirty="0">
                <a:solidFill>
                  <a:srgbClr val="231971"/>
                </a:solidFill>
                <a:latin typeface="Segoe UI" panose="020B0502040204020203" pitchFamily="34" charset="0"/>
                <a:ea typeface="Outfit Extra Bold" pitchFamily="34" charset="-122"/>
                <a:cs typeface="Segoe UI" panose="020B0502040204020203" pitchFamily="34" charset="0"/>
              </a:rPr>
              <a:t>BOOKING PATTERN ANALYSIS</a:t>
            </a:r>
            <a:endParaRPr lang="en-US" sz="4000" i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679" y="933807"/>
            <a:ext cx="7246500" cy="3752206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-178072" y="4712663"/>
            <a:ext cx="7525527" cy="3662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400" b="1" dirty="0">
                <a:solidFill>
                  <a:schemeClr val="accent1">
                    <a:lumMod val="50000"/>
                  </a:schemeClr>
                </a:solidFill>
                <a:latin typeface="Segoe UI" panose="020B0502040204020203" pitchFamily="34" charset="0"/>
                <a:ea typeface="Arimo" pitchFamily="34" charset="-122"/>
                <a:cs typeface="Segoe UI" panose="020B0502040204020203" pitchFamily="34" charset="0"/>
              </a:rPr>
              <a:t>Bookings by Month</a:t>
            </a:r>
            <a:endParaRPr lang="en-US" sz="1400" b="1" dirty="0">
              <a:solidFill>
                <a:schemeClr val="accent1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Text 6"/>
          <p:cNvSpPr/>
          <p:nvPr/>
        </p:nvSpPr>
        <p:spPr>
          <a:xfrm>
            <a:off x="7822343" y="3425644"/>
            <a:ext cx="3524103" cy="6194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3200" b="1" i="1" dirty="0">
                <a:solidFill>
                  <a:srgbClr val="002060"/>
                </a:solidFill>
                <a:latin typeface="Segoe UI" panose="020B0502040204020203" pitchFamily="34" charset="0"/>
                <a:ea typeface="Outfit Extra Bold" pitchFamily="34" charset="-122"/>
                <a:cs typeface="Segoe UI" panose="020B0502040204020203" pitchFamily="34" charset="0"/>
              </a:rPr>
              <a:t>PEAK SEASON DOMINANCE</a:t>
            </a:r>
            <a:endParaRPr lang="en-US" sz="3200" i="1" dirty="0">
              <a:solidFill>
                <a:srgbClr val="00206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34B787-638F-2086-602D-1AA3408D52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87082" y="7794978"/>
            <a:ext cx="1743318" cy="381053"/>
          </a:xfrm>
          <a:prstGeom prst="rect">
            <a:avLst/>
          </a:prstGeom>
        </p:spPr>
      </p:pic>
      <p:sp>
        <p:nvSpPr>
          <p:cNvPr id="16" name="Text 2">
            <a:extLst>
              <a:ext uri="{FF2B5EF4-FFF2-40B4-BE49-F238E27FC236}">
                <a16:creationId xmlns:a16="http://schemas.microsoft.com/office/drawing/2014/main" id="{FCF1463E-70EF-75CC-D6B4-5F7FE2E96005}"/>
              </a:ext>
            </a:extLst>
          </p:cNvPr>
          <p:cNvSpPr/>
          <p:nvPr/>
        </p:nvSpPr>
        <p:spPr>
          <a:xfrm>
            <a:off x="7745919" y="1474440"/>
            <a:ext cx="4871301" cy="7171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100"/>
              </a:lnSpc>
              <a:buNone/>
            </a:pPr>
            <a:r>
              <a:rPr lang="en-US" sz="7200" b="1" dirty="0">
                <a:solidFill>
                  <a:schemeClr val="accent1">
                    <a:lumMod val="50000"/>
                  </a:schemeClr>
                </a:solidFill>
                <a:latin typeface="Segoe UI" panose="020B0502040204020203" pitchFamily="34" charset="0"/>
                <a:ea typeface="Outfit Extra Bold" pitchFamily="34" charset="-122"/>
                <a:cs typeface="Segoe UI" panose="020B0502040204020203" pitchFamily="34" charset="0"/>
              </a:rPr>
              <a:t>2097</a:t>
            </a:r>
            <a:endParaRPr lang="en-US" sz="7200" dirty="0">
              <a:solidFill>
                <a:schemeClr val="accent1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7" name="Text 3">
            <a:extLst>
              <a:ext uri="{FF2B5EF4-FFF2-40B4-BE49-F238E27FC236}">
                <a16:creationId xmlns:a16="http://schemas.microsoft.com/office/drawing/2014/main" id="{87916B30-DF4E-6ED8-A3FA-6C0BFC17C9E4}"/>
              </a:ext>
            </a:extLst>
          </p:cNvPr>
          <p:cNvSpPr/>
          <p:nvPr/>
        </p:nvSpPr>
        <p:spPr>
          <a:xfrm>
            <a:off x="9115758" y="2129924"/>
            <a:ext cx="2055733" cy="256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Segoe UI" panose="020B0502040204020203" pitchFamily="34" charset="0"/>
                <a:ea typeface="Outfit Extra Bold" pitchFamily="34" charset="-122"/>
                <a:cs typeface="Segoe UI" panose="020B0502040204020203" pitchFamily="34" charset="0"/>
              </a:rPr>
              <a:t>Total Bookings</a:t>
            </a:r>
            <a:endParaRPr lang="en-US" sz="2000" dirty="0">
              <a:solidFill>
                <a:schemeClr val="accent1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EC97331E-1F86-0243-36D9-D20BB93D5F56}"/>
              </a:ext>
            </a:extLst>
          </p:cNvPr>
          <p:cNvSpPr/>
          <p:nvPr/>
        </p:nvSpPr>
        <p:spPr>
          <a:xfrm>
            <a:off x="9726562" y="4291739"/>
            <a:ext cx="2055733" cy="256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Text 3">
            <a:extLst>
              <a:ext uri="{FF2B5EF4-FFF2-40B4-BE49-F238E27FC236}">
                <a16:creationId xmlns:a16="http://schemas.microsoft.com/office/drawing/2014/main" id="{20D4D727-A9AA-DCFD-6DEE-139539A81175}"/>
              </a:ext>
            </a:extLst>
          </p:cNvPr>
          <p:cNvSpPr/>
          <p:nvPr/>
        </p:nvSpPr>
        <p:spPr>
          <a:xfrm>
            <a:off x="8382409" y="4302282"/>
            <a:ext cx="2055733" cy="256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Text 3">
            <a:extLst>
              <a:ext uri="{FF2B5EF4-FFF2-40B4-BE49-F238E27FC236}">
                <a16:creationId xmlns:a16="http://schemas.microsoft.com/office/drawing/2014/main" id="{73A93EFC-06AD-E5CF-181D-6227DF56CB2D}"/>
              </a:ext>
            </a:extLst>
          </p:cNvPr>
          <p:cNvSpPr/>
          <p:nvPr/>
        </p:nvSpPr>
        <p:spPr>
          <a:xfrm>
            <a:off x="7988067" y="5635701"/>
            <a:ext cx="4526279" cy="990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just"/>
            <a:r>
              <a:rPr lang="en-US" sz="3200" dirty="0"/>
              <a:t> </a:t>
            </a:r>
          </a:p>
          <a:p>
            <a:pPr algn="just"/>
            <a:r>
              <a:rPr lang="en-US" sz="3200" b="1" dirty="0">
                <a:solidFill>
                  <a:srgbClr val="FF0000"/>
                </a:solidFill>
              </a:rPr>
              <a:t>November-February, 13.78%</a:t>
            </a:r>
            <a:r>
              <a:rPr lang="en-US" sz="3200" dirty="0"/>
              <a:t> of </a:t>
            </a:r>
          </a:p>
          <a:p>
            <a:pPr algn="just"/>
            <a:r>
              <a:rPr lang="en-US" sz="3200" dirty="0"/>
              <a:t>bookings indicate a </a:t>
            </a:r>
            <a:r>
              <a:rPr lang="en-US" sz="3200" b="1" dirty="0">
                <a:solidFill>
                  <a:srgbClr val="FF0000"/>
                </a:solidFill>
              </a:rPr>
              <a:t>48% drop</a:t>
            </a:r>
          </a:p>
          <a:p>
            <a:pPr marL="0" indent="0" algn="just">
              <a:buNone/>
            </a:pPr>
            <a:endParaRPr lang="en-US" sz="3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Text 3">
            <a:extLst>
              <a:ext uri="{FF2B5EF4-FFF2-40B4-BE49-F238E27FC236}">
                <a16:creationId xmlns:a16="http://schemas.microsoft.com/office/drawing/2014/main" id="{6DC44929-2E2A-1ECD-48FD-35237204C841}"/>
              </a:ext>
            </a:extLst>
          </p:cNvPr>
          <p:cNvSpPr/>
          <p:nvPr/>
        </p:nvSpPr>
        <p:spPr>
          <a:xfrm>
            <a:off x="7988067" y="3835974"/>
            <a:ext cx="5640144" cy="11868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just"/>
            <a:r>
              <a:rPr lang="en-US" sz="3200" b="1" dirty="0">
                <a:solidFill>
                  <a:schemeClr val="accent6">
                    <a:lumMod val="75000"/>
                  </a:schemeClr>
                </a:solidFill>
              </a:rPr>
              <a:t>June-August</a:t>
            </a:r>
            <a:r>
              <a:rPr lang="en-US" sz="3200" dirty="0"/>
              <a:t> has the high peak, with </a:t>
            </a:r>
          </a:p>
          <a:p>
            <a:pPr algn="just"/>
            <a:r>
              <a:rPr lang="en-US" sz="3200" b="1" dirty="0">
                <a:solidFill>
                  <a:schemeClr val="accent6">
                    <a:lumMod val="75000"/>
                  </a:schemeClr>
                </a:solidFill>
              </a:rPr>
              <a:t>36%(761) of bookings</a:t>
            </a:r>
          </a:p>
          <a:p>
            <a:pPr algn="just">
              <a:lnSpc>
                <a:spcPts val="2000"/>
              </a:lnSpc>
            </a:pP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Shape 5">
            <a:extLst>
              <a:ext uri="{FF2B5EF4-FFF2-40B4-BE49-F238E27FC236}">
                <a16:creationId xmlns:a16="http://schemas.microsoft.com/office/drawing/2014/main" id="{8E837F97-7C84-3BA2-CA97-A8982FE5C2F9}"/>
              </a:ext>
            </a:extLst>
          </p:cNvPr>
          <p:cNvSpPr/>
          <p:nvPr/>
        </p:nvSpPr>
        <p:spPr>
          <a:xfrm>
            <a:off x="7728703" y="5459031"/>
            <a:ext cx="45719" cy="1959693"/>
          </a:xfrm>
          <a:prstGeom prst="roundRect">
            <a:avLst>
              <a:gd name="adj" fmla="val 101613"/>
            </a:avLst>
          </a:prstGeom>
          <a:solidFill>
            <a:srgbClr val="5E4CE6"/>
          </a:solidFill>
          <a:ln/>
        </p:spPr>
      </p:sp>
      <p:sp>
        <p:nvSpPr>
          <p:cNvPr id="19" name="Text 6">
            <a:extLst>
              <a:ext uri="{FF2B5EF4-FFF2-40B4-BE49-F238E27FC236}">
                <a16:creationId xmlns:a16="http://schemas.microsoft.com/office/drawing/2014/main" id="{573F0337-D161-4579-6081-29EB7F70351B}"/>
              </a:ext>
            </a:extLst>
          </p:cNvPr>
          <p:cNvSpPr/>
          <p:nvPr/>
        </p:nvSpPr>
        <p:spPr>
          <a:xfrm>
            <a:off x="7957281" y="5755190"/>
            <a:ext cx="5611923" cy="6194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3200" b="1" i="1" dirty="0">
                <a:solidFill>
                  <a:srgbClr val="002060"/>
                </a:solidFill>
                <a:latin typeface="Segoe UI" panose="020B0502040204020203" pitchFamily="34" charset="0"/>
                <a:ea typeface="Outfit Extra Bold" pitchFamily="34" charset="-122"/>
                <a:cs typeface="Segoe UI" panose="020B0502040204020203" pitchFamily="34" charset="0"/>
              </a:rPr>
              <a:t>OFF PEAK</a:t>
            </a:r>
            <a:endParaRPr lang="en-US" sz="3200" i="1" dirty="0">
              <a:solidFill>
                <a:srgbClr val="00206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Shape 5"/>
          <p:cNvSpPr/>
          <p:nvPr/>
        </p:nvSpPr>
        <p:spPr>
          <a:xfrm>
            <a:off x="7723060" y="3107579"/>
            <a:ext cx="45719" cy="1971349"/>
          </a:xfrm>
          <a:prstGeom prst="roundRect">
            <a:avLst>
              <a:gd name="adj" fmla="val 101613"/>
            </a:avLst>
          </a:prstGeom>
          <a:solidFill>
            <a:srgbClr val="5E4CE6"/>
          </a:solidFill>
          <a:ln/>
        </p:spPr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3BEE94FD-B0E7-97CE-AF0B-32E2BC2529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95537" y="271400"/>
            <a:ext cx="2473595" cy="223960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2275800-2E0D-D7EC-60F4-27E8FE4DB3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59305" y="4942525"/>
            <a:ext cx="4250771" cy="294370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68903" y="148113"/>
            <a:ext cx="9111258" cy="4186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250"/>
              </a:lnSpc>
              <a:buNone/>
            </a:pPr>
            <a:r>
              <a:rPr lang="en-US" sz="2600" b="1" i="1" dirty="0">
                <a:solidFill>
                  <a:srgbClr val="231971"/>
                </a:solidFill>
                <a:latin typeface="Segoe UI" panose="020B0502040204020203" pitchFamily="34" charset="0"/>
                <a:ea typeface="Outfit Extra Bold" pitchFamily="34" charset="-122"/>
                <a:cs typeface="Segoe UI" panose="020B0502040204020203" pitchFamily="34" charset="0"/>
              </a:rPr>
              <a:t>BOOKING CANCELLATIONS ANALYSIS</a:t>
            </a:r>
            <a:endParaRPr lang="en-US" sz="2600" i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903" y="756258"/>
            <a:ext cx="6616065" cy="3704987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268902" y="4611859"/>
            <a:ext cx="6616065" cy="2143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2A2742"/>
                </a:solidFill>
                <a:latin typeface="Segoe UI" panose="020B0502040204020203" pitchFamily="34" charset="0"/>
                <a:ea typeface="Arimo" pitchFamily="34" charset="-122"/>
                <a:cs typeface="Segoe UI" panose="020B0502040204020203" pitchFamily="34" charset="0"/>
              </a:rPr>
              <a:t>Cancellation Count By Distribution Channel</a:t>
            </a:r>
            <a:endParaRPr lang="en-US" sz="105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837" y="5757062"/>
            <a:ext cx="180856" cy="225981"/>
          </a:xfrm>
          <a:prstGeom prst="rect">
            <a:avLst/>
          </a:prstGeom>
        </p:spPr>
      </p:pic>
      <p:pic>
        <p:nvPicPr>
          <p:cNvPr id="20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16358" y="5757062"/>
            <a:ext cx="180856" cy="225981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368461FC-73D4-31F2-F309-1823135B37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87082" y="7794978"/>
            <a:ext cx="1743318" cy="381053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80E1F440-6F49-F512-885F-E647A733B93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72630" y="148113"/>
            <a:ext cx="7188866" cy="4158178"/>
          </a:xfrm>
          <a:prstGeom prst="rect">
            <a:avLst/>
          </a:prstGeom>
        </p:spPr>
      </p:pic>
      <p:sp>
        <p:nvSpPr>
          <p:cNvPr id="29" name="Text 3">
            <a:extLst>
              <a:ext uri="{FF2B5EF4-FFF2-40B4-BE49-F238E27FC236}">
                <a16:creationId xmlns:a16="http://schemas.microsoft.com/office/drawing/2014/main" id="{2E990434-FCB3-F083-2580-15F73CE3D9F0}"/>
              </a:ext>
            </a:extLst>
          </p:cNvPr>
          <p:cNvSpPr/>
          <p:nvPr/>
        </p:nvSpPr>
        <p:spPr>
          <a:xfrm>
            <a:off x="7526124" y="4318839"/>
            <a:ext cx="6616065" cy="2143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2A2742"/>
                </a:solidFill>
                <a:latin typeface="Segoe UI" panose="020B0502040204020203" pitchFamily="34" charset="0"/>
                <a:ea typeface="Arimo" pitchFamily="34" charset="-122"/>
                <a:cs typeface="Segoe UI" panose="020B0502040204020203" pitchFamily="34" charset="0"/>
              </a:rPr>
              <a:t>Cancellation Count By Month</a:t>
            </a:r>
            <a:endParaRPr lang="en-US" sz="105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2481F0B2-B0A4-9C13-6F7C-38DB27F34C9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67600" y="4545699"/>
            <a:ext cx="6745461" cy="3222146"/>
          </a:xfrm>
          <a:prstGeom prst="rect">
            <a:avLst/>
          </a:prstGeom>
        </p:spPr>
      </p:pic>
      <p:sp>
        <p:nvSpPr>
          <p:cNvPr id="37" name="Text 3">
            <a:extLst>
              <a:ext uri="{FF2B5EF4-FFF2-40B4-BE49-F238E27FC236}">
                <a16:creationId xmlns:a16="http://schemas.microsoft.com/office/drawing/2014/main" id="{1E364D2B-6B8B-93FC-B960-60CF9AFF1C73}"/>
              </a:ext>
            </a:extLst>
          </p:cNvPr>
          <p:cNvSpPr/>
          <p:nvPr/>
        </p:nvSpPr>
        <p:spPr>
          <a:xfrm>
            <a:off x="7678524" y="7862295"/>
            <a:ext cx="6616065" cy="2143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2A2742"/>
                </a:solidFill>
                <a:latin typeface="Segoe UI" panose="020B0502040204020203" pitchFamily="34" charset="0"/>
                <a:ea typeface="Arimo" pitchFamily="34" charset="-122"/>
                <a:cs typeface="Segoe UI" panose="020B0502040204020203" pitchFamily="34" charset="0"/>
              </a:rPr>
              <a:t>Most Cancellation By Customer Type</a:t>
            </a:r>
            <a:endParaRPr lang="en-US" sz="105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aphicFrame>
        <p:nvGraphicFramePr>
          <p:cNvPr id="38" name="Diagram 37">
            <a:extLst>
              <a:ext uri="{FF2B5EF4-FFF2-40B4-BE49-F238E27FC236}">
                <a16:creationId xmlns:a16="http://schemas.microsoft.com/office/drawing/2014/main" id="{E2887F42-13E2-7CE8-13B0-10E02382C3E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36633342"/>
              </p:ext>
            </p:extLst>
          </p:nvPr>
        </p:nvGraphicFramePr>
        <p:xfrm>
          <a:off x="46297" y="4747305"/>
          <a:ext cx="7162801" cy="34287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pic>
        <p:nvPicPr>
          <p:cNvPr id="40" name="Graphic 39" descr="Bar graph with downward trend with solid fill">
            <a:extLst>
              <a:ext uri="{FF2B5EF4-FFF2-40B4-BE49-F238E27FC236}">
                <a16:creationId xmlns:a16="http://schemas.microsoft.com/office/drawing/2014/main" id="{595FA396-D8F1-33AB-C345-CDB4AF21131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84484" y="5816055"/>
            <a:ext cx="518934" cy="518934"/>
          </a:xfrm>
          <a:prstGeom prst="rect">
            <a:avLst/>
          </a:prstGeom>
        </p:spPr>
      </p:pic>
      <p:pic>
        <p:nvPicPr>
          <p:cNvPr id="41" name="Graphic 40" descr="Bar graph with downward trend with solid fill">
            <a:extLst>
              <a:ext uri="{FF2B5EF4-FFF2-40B4-BE49-F238E27FC236}">
                <a16:creationId xmlns:a16="http://schemas.microsoft.com/office/drawing/2014/main" id="{CA11FFEA-E995-0F03-FA50-22C7559BA8F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78717" y="5015346"/>
            <a:ext cx="518934" cy="518934"/>
          </a:xfrm>
          <a:prstGeom prst="rect">
            <a:avLst/>
          </a:prstGeom>
        </p:spPr>
      </p:pic>
      <p:pic>
        <p:nvPicPr>
          <p:cNvPr id="43" name="Graphic 42" descr="City with solid fill">
            <a:extLst>
              <a:ext uri="{FF2B5EF4-FFF2-40B4-BE49-F238E27FC236}">
                <a16:creationId xmlns:a16="http://schemas.microsoft.com/office/drawing/2014/main" id="{003053EA-BBE6-4411-8219-FEF8A62BE0C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40489" y="6547314"/>
            <a:ext cx="601267" cy="60126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66627" y="284595"/>
            <a:ext cx="8706439" cy="4383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450"/>
              </a:lnSpc>
              <a:buNone/>
            </a:pPr>
            <a:r>
              <a:rPr lang="en-US" sz="3200" b="1" i="1" dirty="0">
                <a:solidFill>
                  <a:srgbClr val="231971"/>
                </a:solidFill>
                <a:latin typeface="Segoe UI" panose="020B0502040204020203" pitchFamily="34" charset="0"/>
                <a:ea typeface="Outfit Extra Bold" pitchFamily="34" charset="-122"/>
                <a:cs typeface="Segoe UI" panose="020B0502040204020203" pitchFamily="34" charset="0"/>
              </a:rPr>
              <a:t>CUSTOMER SEGMENTATION ANALYSIS  </a:t>
            </a:r>
            <a:endParaRPr lang="en-US" sz="3200" i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Text 8"/>
          <p:cNvSpPr/>
          <p:nvPr/>
        </p:nvSpPr>
        <p:spPr>
          <a:xfrm>
            <a:off x="2681466" y="4167897"/>
            <a:ext cx="168354" cy="2103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endParaRPr lang="en-US" sz="13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9" name="Text 14"/>
          <p:cNvSpPr/>
          <p:nvPr/>
        </p:nvSpPr>
        <p:spPr>
          <a:xfrm>
            <a:off x="7230844" y="4156604"/>
            <a:ext cx="168354" cy="2103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FFFFFF"/>
                </a:solidFill>
                <a:latin typeface="Segoe UI" panose="020B0502040204020203" pitchFamily="34" charset="0"/>
                <a:ea typeface="Outfit Extra Bold" pitchFamily="34" charset="-122"/>
                <a:cs typeface="Segoe UI" panose="020B0502040204020203" pitchFamily="34" charset="0"/>
              </a:rPr>
              <a:t>2</a:t>
            </a:r>
            <a:endParaRPr lang="en-US" sz="13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5" name="Text 20"/>
          <p:cNvSpPr/>
          <p:nvPr/>
        </p:nvSpPr>
        <p:spPr>
          <a:xfrm>
            <a:off x="11780341" y="4156604"/>
            <a:ext cx="168354" cy="2103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FFFFFF"/>
                </a:solidFill>
                <a:latin typeface="Segoe UI" panose="020B0502040204020203" pitchFamily="34" charset="0"/>
                <a:ea typeface="Outfit Extra Bold" pitchFamily="34" charset="-122"/>
                <a:cs typeface="Segoe UI" panose="020B0502040204020203" pitchFamily="34" charset="0"/>
              </a:rPr>
              <a:t>3</a:t>
            </a:r>
            <a:endParaRPr lang="en-US" sz="13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16C3C4-DECE-4CF5-D346-C23D874EC1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87082" y="7794978"/>
            <a:ext cx="1743318" cy="381053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34CDB402-F478-BD47-9D01-F494729043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1347" y="3472321"/>
            <a:ext cx="6385068" cy="4513183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290EE1B7-D39E-A937-9ADC-D19C68430F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9375" y="767966"/>
            <a:ext cx="7346491" cy="3432128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17C3F2A9-1863-9A32-4DB6-BCCD0C9D9C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70567" y="258361"/>
            <a:ext cx="4161650" cy="2858493"/>
          </a:xfrm>
          <a:prstGeom prst="rect">
            <a:avLst/>
          </a:prstGeom>
        </p:spPr>
      </p:pic>
      <p:graphicFrame>
        <p:nvGraphicFramePr>
          <p:cNvPr id="38" name="Diagram 37">
            <a:extLst>
              <a:ext uri="{FF2B5EF4-FFF2-40B4-BE49-F238E27FC236}">
                <a16:creationId xmlns:a16="http://schemas.microsoft.com/office/drawing/2014/main" id="{E602916F-82D1-7F39-FDAB-DC85CB3665A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05874721"/>
              </p:ext>
            </p:extLst>
          </p:nvPr>
        </p:nvGraphicFramePr>
        <p:xfrm>
          <a:off x="299375" y="4197653"/>
          <a:ext cx="7467381" cy="40771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11852" y="265852"/>
            <a:ext cx="10157341" cy="4187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250"/>
              </a:lnSpc>
              <a:buNone/>
            </a:pPr>
            <a:r>
              <a:rPr lang="en-US" sz="4000" b="1" i="1" dirty="0">
                <a:solidFill>
                  <a:srgbClr val="231971"/>
                </a:solidFill>
                <a:latin typeface="Segoe UI" panose="020B0502040204020203" pitchFamily="34" charset="0"/>
                <a:ea typeface="Outfit Extra Bold" pitchFamily="34" charset="-122"/>
                <a:cs typeface="Segoe UI" panose="020B0502040204020203" pitchFamily="34" charset="0"/>
              </a:rPr>
              <a:t>REVENUE MANAGEMENT ANALYSIS</a:t>
            </a:r>
            <a:endParaRPr lang="en-US" sz="4000" i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367" y="903728"/>
            <a:ext cx="6965633" cy="3498652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1802951" y="4561440"/>
            <a:ext cx="133945" cy="133945"/>
          </a:xfrm>
          <a:prstGeom prst="roundRect">
            <a:avLst>
              <a:gd name="adj" fmla="val 13653"/>
            </a:avLst>
          </a:prstGeom>
          <a:solidFill>
            <a:srgbClr val="5E4CE6"/>
          </a:solidFill>
          <a:ln/>
        </p:spPr>
      </p:sp>
      <p:sp>
        <p:nvSpPr>
          <p:cNvPr id="6" name="Text 3"/>
          <p:cNvSpPr/>
          <p:nvPr/>
        </p:nvSpPr>
        <p:spPr>
          <a:xfrm>
            <a:off x="1997856" y="4547375"/>
            <a:ext cx="1583412" cy="1620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1100" dirty="0">
                <a:solidFill>
                  <a:srgbClr val="2A2742"/>
                </a:solidFill>
                <a:latin typeface="Segoe UI" panose="020B0502040204020203" pitchFamily="34" charset="0"/>
                <a:ea typeface="Arimo" pitchFamily="34" charset="-122"/>
                <a:cs typeface="Segoe UI" panose="020B0502040204020203" pitchFamily="34" charset="0"/>
              </a:rPr>
              <a:t>Avg ADR Assigned Rooms</a:t>
            </a:r>
            <a:endParaRPr lang="en-US" sz="11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Shape 4"/>
          <p:cNvSpPr/>
          <p:nvPr/>
        </p:nvSpPr>
        <p:spPr>
          <a:xfrm>
            <a:off x="4083628" y="4554742"/>
            <a:ext cx="133945" cy="147340"/>
          </a:xfrm>
          <a:prstGeom prst="roundRect">
            <a:avLst>
              <a:gd name="adj" fmla="val 13653"/>
            </a:avLst>
          </a:prstGeom>
          <a:solidFill>
            <a:srgbClr val="4C72E6"/>
          </a:solidFill>
          <a:ln/>
        </p:spPr>
      </p:sp>
      <p:sp>
        <p:nvSpPr>
          <p:cNvPr id="8" name="Text 5"/>
          <p:cNvSpPr/>
          <p:nvPr/>
        </p:nvSpPr>
        <p:spPr>
          <a:xfrm>
            <a:off x="4278533" y="4547375"/>
            <a:ext cx="1613059" cy="1620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1100" dirty="0">
                <a:solidFill>
                  <a:srgbClr val="2A2742"/>
                </a:solidFill>
                <a:latin typeface="Segoe UI" panose="020B0502040204020203" pitchFamily="34" charset="0"/>
                <a:ea typeface="Arimo" pitchFamily="34" charset="-122"/>
                <a:cs typeface="Segoe UI" panose="020B0502040204020203" pitchFamily="34" charset="0"/>
              </a:rPr>
              <a:t>Avg ADR Reserved Rooms</a:t>
            </a:r>
            <a:endParaRPr lang="en-US" sz="11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3353" y="846571"/>
            <a:ext cx="6265902" cy="350889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D01514E-D9E7-2392-DD62-8B9D88C299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87082" y="7794978"/>
            <a:ext cx="1743318" cy="381053"/>
          </a:xfrm>
          <a:prstGeom prst="rect">
            <a:avLst/>
          </a:prstGeom>
        </p:spPr>
      </p:pic>
      <p:pic>
        <p:nvPicPr>
          <p:cNvPr id="29" name="Image 2" descr="preencoded.png">
            <a:extLst>
              <a:ext uri="{FF2B5EF4-FFF2-40B4-BE49-F238E27FC236}">
                <a16:creationId xmlns:a16="http://schemas.microsoft.com/office/drawing/2014/main" id="{0B454523-975F-7C08-00F2-8CEECD1E58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1852" y="4980121"/>
            <a:ext cx="4003375" cy="2723268"/>
          </a:xfrm>
          <a:prstGeom prst="rect">
            <a:avLst/>
          </a:prstGeom>
        </p:spPr>
      </p:pic>
      <p:sp>
        <p:nvSpPr>
          <p:cNvPr id="30" name="Text 5">
            <a:extLst>
              <a:ext uri="{FF2B5EF4-FFF2-40B4-BE49-F238E27FC236}">
                <a16:creationId xmlns:a16="http://schemas.microsoft.com/office/drawing/2014/main" id="{A2B73AB3-A4C9-CAB1-63AD-989DB79F3FF8}"/>
              </a:ext>
            </a:extLst>
          </p:cNvPr>
          <p:cNvSpPr/>
          <p:nvPr/>
        </p:nvSpPr>
        <p:spPr>
          <a:xfrm>
            <a:off x="10153104" y="4492633"/>
            <a:ext cx="2196940" cy="1620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1100" dirty="0">
                <a:solidFill>
                  <a:srgbClr val="2A2742"/>
                </a:solidFill>
                <a:latin typeface="Segoe UI" panose="020B0502040204020203" pitchFamily="34" charset="0"/>
                <a:ea typeface="Arimo" pitchFamily="34" charset="-122"/>
                <a:cs typeface="Segoe UI" panose="020B0502040204020203" pitchFamily="34" charset="0"/>
              </a:rPr>
              <a:t>Avg ADR by Distribution Channel</a:t>
            </a:r>
            <a:endParaRPr lang="en-US" sz="11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1" name="Text 5">
            <a:extLst>
              <a:ext uri="{FF2B5EF4-FFF2-40B4-BE49-F238E27FC236}">
                <a16:creationId xmlns:a16="http://schemas.microsoft.com/office/drawing/2014/main" id="{B261A2C2-4ABD-87E0-2B73-8469B20104B4}"/>
              </a:ext>
            </a:extLst>
          </p:cNvPr>
          <p:cNvSpPr/>
          <p:nvPr/>
        </p:nvSpPr>
        <p:spPr>
          <a:xfrm>
            <a:off x="1745988" y="7805711"/>
            <a:ext cx="2087148" cy="2329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1100" dirty="0">
                <a:solidFill>
                  <a:srgbClr val="2A2742"/>
                </a:solidFill>
                <a:latin typeface="Segoe UI" panose="020B0502040204020203" pitchFamily="34" charset="0"/>
                <a:ea typeface="Arimo" pitchFamily="34" charset="-122"/>
                <a:cs typeface="Segoe UI" panose="020B0502040204020203" pitchFamily="34" charset="0"/>
              </a:rPr>
              <a:t>Avg ADR BY Customer Type</a:t>
            </a:r>
            <a:endParaRPr lang="en-US" sz="11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aphicFrame>
        <p:nvGraphicFramePr>
          <p:cNvPr id="33" name="Diagram 32">
            <a:extLst>
              <a:ext uri="{FF2B5EF4-FFF2-40B4-BE49-F238E27FC236}">
                <a16:creationId xmlns:a16="http://schemas.microsoft.com/office/drawing/2014/main" id="{81DA71AA-34DE-7AF2-11E8-A94F692AEAB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51680678"/>
              </p:ext>
            </p:extLst>
          </p:nvPr>
        </p:nvGraphicFramePr>
        <p:xfrm>
          <a:off x="6501696" y="4539551"/>
          <a:ext cx="7622592" cy="36044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42922" y="190394"/>
            <a:ext cx="11193304" cy="4644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650"/>
              </a:lnSpc>
              <a:buNone/>
            </a:pPr>
            <a:r>
              <a:rPr lang="en-US" sz="3600" b="1" i="1" dirty="0">
                <a:solidFill>
                  <a:srgbClr val="231971"/>
                </a:solidFill>
                <a:latin typeface="Segoe UI" panose="020B0502040204020203" pitchFamily="34" charset="0"/>
                <a:ea typeface="Outfit Extra Bold" pitchFamily="34" charset="-122"/>
                <a:cs typeface="Segoe UI" panose="020B0502040204020203" pitchFamily="34" charset="0"/>
              </a:rPr>
              <a:t>OPERATIONAL EFFICIENCY ANALYSIS</a:t>
            </a:r>
            <a:endParaRPr lang="en-US" sz="3600" i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922" y="750542"/>
            <a:ext cx="5953078" cy="361759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178763" y="4346915"/>
            <a:ext cx="4609701" cy="2729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200" dirty="0">
                <a:solidFill>
                  <a:srgbClr val="2A2742"/>
                </a:solidFill>
                <a:latin typeface="Segoe UI" panose="020B0502040204020203" pitchFamily="34" charset="0"/>
                <a:ea typeface="Arimo" pitchFamily="34" charset="-122"/>
                <a:cs typeface="Segoe UI" panose="020B0502040204020203" pitchFamily="34" charset="0"/>
              </a:rPr>
              <a:t>No. of Bookings by  Distribution Channel</a:t>
            </a:r>
            <a:endParaRPr lang="en-US" sz="1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293" y="4790978"/>
            <a:ext cx="6228207" cy="2908044"/>
          </a:xfrm>
          <a:prstGeom prst="rect">
            <a:avLst/>
          </a:prstGeom>
        </p:spPr>
      </p:pic>
      <p:sp>
        <p:nvSpPr>
          <p:cNvPr id="7" name="Shape 3"/>
          <p:cNvSpPr/>
          <p:nvPr/>
        </p:nvSpPr>
        <p:spPr>
          <a:xfrm>
            <a:off x="1812098" y="7736034"/>
            <a:ext cx="166237" cy="193137"/>
          </a:xfrm>
          <a:prstGeom prst="roundRect">
            <a:avLst>
              <a:gd name="adj" fmla="val 12308"/>
            </a:avLst>
          </a:prstGeom>
          <a:solidFill>
            <a:srgbClr val="5E4CE6"/>
          </a:solidFill>
          <a:ln/>
        </p:spPr>
      </p:sp>
      <p:sp>
        <p:nvSpPr>
          <p:cNvPr id="8" name="Text 4"/>
          <p:cNvSpPr/>
          <p:nvPr/>
        </p:nvSpPr>
        <p:spPr>
          <a:xfrm>
            <a:off x="2021649" y="7736034"/>
            <a:ext cx="988628" cy="1931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50"/>
              </a:lnSpc>
              <a:buNone/>
            </a:pPr>
            <a:r>
              <a:rPr lang="en-US" sz="1200" dirty="0">
                <a:solidFill>
                  <a:srgbClr val="2A2742"/>
                </a:solidFill>
                <a:latin typeface="Segoe UI" panose="020B0502040204020203" pitchFamily="34" charset="0"/>
                <a:ea typeface="Arimo" pitchFamily="34" charset="-122"/>
                <a:cs typeface="Segoe UI" panose="020B0502040204020203" pitchFamily="34" charset="0"/>
              </a:rPr>
              <a:t>Bookings (%)</a:t>
            </a:r>
            <a:endParaRPr lang="en-US" sz="1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Shape 5"/>
          <p:cNvSpPr/>
          <p:nvPr/>
        </p:nvSpPr>
        <p:spPr>
          <a:xfrm>
            <a:off x="3317377" y="7736034"/>
            <a:ext cx="166237" cy="193137"/>
          </a:xfrm>
          <a:prstGeom prst="roundRect">
            <a:avLst>
              <a:gd name="adj" fmla="val 12308"/>
            </a:avLst>
          </a:prstGeom>
          <a:solidFill>
            <a:srgbClr val="4C72E6"/>
          </a:solidFill>
          <a:ln/>
        </p:spPr>
      </p:sp>
      <p:sp>
        <p:nvSpPr>
          <p:cNvPr id="10" name="Text 6"/>
          <p:cNvSpPr/>
          <p:nvPr/>
        </p:nvSpPr>
        <p:spPr>
          <a:xfrm>
            <a:off x="3526928" y="7736034"/>
            <a:ext cx="1302719" cy="1931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50"/>
              </a:lnSpc>
              <a:buNone/>
            </a:pPr>
            <a:r>
              <a:rPr lang="en-US" sz="1200" dirty="0">
                <a:solidFill>
                  <a:srgbClr val="2A2742"/>
                </a:solidFill>
                <a:latin typeface="Segoe UI" panose="020B0502040204020203" pitchFamily="34" charset="0"/>
                <a:ea typeface="Arimo" pitchFamily="34" charset="-122"/>
                <a:cs typeface="Segoe UI" panose="020B0502040204020203" pitchFamily="34" charset="0"/>
              </a:rPr>
              <a:t>Cancellations (%)</a:t>
            </a:r>
            <a:endParaRPr lang="en-US" sz="1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Text 7"/>
          <p:cNvSpPr/>
          <p:nvPr/>
        </p:nvSpPr>
        <p:spPr>
          <a:xfrm>
            <a:off x="976061" y="7949351"/>
            <a:ext cx="4791670" cy="237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200" dirty="0">
                <a:solidFill>
                  <a:srgbClr val="2A2742"/>
                </a:solidFill>
                <a:latin typeface="Segoe UI" panose="020B0502040204020203" pitchFamily="34" charset="0"/>
                <a:ea typeface="Arimo" pitchFamily="34" charset="-122"/>
                <a:cs typeface="Segoe UI" panose="020B0502040204020203" pitchFamily="34" charset="0"/>
              </a:rPr>
              <a:t>Bookings and Cancellations by Channel</a:t>
            </a:r>
            <a:endParaRPr lang="en-US" sz="1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4" name="Text 30"/>
          <p:cNvSpPr/>
          <p:nvPr/>
        </p:nvSpPr>
        <p:spPr>
          <a:xfrm>
            <a:off x="7248422" y="5239963"/>
            <a:ext cx="178356" cy="2228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600" b="1" dirty="0">
                <a:solidFill>
                  <a:srgbClr val="FFFFFF"/>
                </a:solidFill>
                <a:latin typeface="Segoe UI" panose="020B0502040204020203" pitchFamily="34" charset="0"/>
                <a:ea typeface="Outfit Extra Bold" pitchFamily="34" charset="-122"/>
                <a:cs typeface="Segoe UI" panose="020B0502040204020203" pitchFamily="34" charset="0"/>
              </a:rPr>
              <a:t>2</a:t>
            </a:r>
            <a:endParaRPr lang="en-US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AA81ABA3-EAF8-1053-83D6-BBA106A7C8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87082" y="7794978"/>
            <a:ext cx="1743318" cy="381053"/>
          </a:xfrm>
          <a:prstGeom prst="rect">
            <a:avLst/>
          </a:prstGeom>
        </p:spPr>
      </p:pic>
      <p:graphicFrame>
        <p:nvGraphicFramePr>
          <p:cNvPr id="13" name="Diagram 12">
            <a:extLst>
              <a:ext uri="{FF2B5EF4-FFF2-40B4-BE49-F238E27FC236}">
                <a16:creationId xmlns:a16="http://schemas.microsoft.com/office/drawing/2014/main" id="{3A1E7F0B-69F5-2934-5145-13C51015282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15498263"/>
              </p:ext>
            </p:extLst>
          </p:nvPr>
        </p:nvGraphicFramePr>
        <p:xfrm>
          <a:off x="6824305" y="750541"/>
          <a:ext cx="7568056" cy="72886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76825" y="235360"/>
            <a:ext cx="9808369" cy="4281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350"/>
              </a:lnSpc>
              <a:buNone/>
            </a:pPr>
            <a:r>
              <a:rPr lang="en-US" sz="3600" b="1" i="1" dirty="0">
                <a:solidFill>
                  <a:srgbClr val="231971"/>
                </a:solidFill>
                <a:latin typeface="Segoe UI" panose="020B0502040204020203" pitchFamily="34" charset="0"/>
                <a:ea typeface="Outfit Extra Bold" pitchFamily="34" charset="-122"/>
                <a:cs typeface="Segoe UI" panose="020B0502040204020203" pitchFamily="34" charset="0"/>
              </a:rPr>
              <a:t>LOYALTY AND REPEAT BUSINESS</a:t>
            </a:r>
            <a:endParaRPr lang="en-US" sz="3600" i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825" y="808294"/>
            <a:ext cx="6600111" cy="342852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76825" y="4387623"/>
            <a:ext cx="6600111" cy="2191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1100" dirty="0">
                <a:solidFill>
                  <a:srgbClr val="2A2742"/>
                </a:solidFill>
                <a:latin typeface="Segoe UI" panose="020B0502040204020203" pitchFamily="34" charset="0"/>
                <a:ea typeface="Arimo" pitchFamily="34" charset="-122"/>
                <a:cs typeface="Segoe UI" panose="020B0502040204020203" pitchFamily="34" charset="0"/>
              </a:rPr>
              <a:t>Customer type by Repeated Guests</a:t>
            </a:r>
            <a:endParaRPr lang="en-US" sz="11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80962F8-4810-C22A-F90D-F839758C82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87082" y="7794978"/>
            <a:ext cx="1743318" cy="38105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52EC9D6-FBCD-6712-5927-07C484AD46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7052" y="460306"/>
            <a:ext cx="6711337" cy="3943079"/>
          </a:xfrm>
          <a:prstGeom prst="rect">
            <a:avLst/>
          </a:prstGeom>
        </p:spPr>
      </p:pic>
      <p:sp>
        <p:nvSpPr>
          <p:cNvPr id="24" name="Text 3">
            <a:extLst>
              <a:ext uri="{FF2B5EF4-FFF2-40B4-BE49-F238E27FC236}">
                <a16:creationId xmlns:a16="http://schemas.microsoft.com/office/drawing/2014/main" id="{5E80D5F1-84AA-7E76-CC7C-D3CB2B010B25}"/>
              </a:ext>
            </a:extLst>
          </p:cNvPr>
          <p:cNvSpPr/>
          <p:nvPr/>
        </p:nvSpPr>
        <p:spPr>
          <a:xfrm>
            <a:off x="7666630" y="4497220"/>
            <a:ext cx="6600111" cy="2191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1100" dirty="0">
                <a:solidFill>
                  <a:srgbClr val="2A2742"/>
                </a:solidFill>
                <a:latin typeface="Segoe UI" panose="020B0502040204020203" pitchFamily="34" charset="0"/>
                <a:ea typeface="Arimo" pitchFamily="34" charset="-122"/>
                <a:cs typeface="Segoe UI" panose="020B0502040204020203" pitchFamily="34" charset="0"/>
              </a:rPr>
              <a:t>Bookings by Special Requests</a:t>
            </a:r>
            <a:endParaRPr lang="en-US" sz="11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aphicFrame>
        <p:nvGraphicFramePr>
          <p:cNvPr id="25" name="Diagram 24">
            <a:extLst>
              <a:ext uri="{FF2B5EF4-FFF2-40B4-BE49-F238E27FC236}">
                <a16:creationId xmlns:a16="http://schemas.microsoft.com/office/drawing/2014/main" id="{88252AF4-BD90-7C64-52E6-70A98420FEC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02973947"/>
              </p:ext>
            </p:extLst>
          </p:nvPr>
        </p:nvGraphicFramePr>
        <p:xfrm>
          <a:off x="173956" y="4810249"/>
          <a:ext cx="10502464" cy="33000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pic>
        <p:nvPicPr>
          <p:cNvPr id="27" name="Picture 26">
            <a:extLst>
              <a:ext uri="{FF2B5EF4-FFF2-40B4-BE49-F238E27FC236}">
                <a16:creationId xmlns:a16="http://schemas.microsoft.com/office/drawing/2014/main" id="{97E250BC-4B9F-C654-2F6E-D1C973F75D6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855322" y="5033453"/>
            <a:ext cx="3601122" cy="285365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31815" y="196790"/>
            <a:ext cx="11474361" cy="494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850"/>
              </a:lnSpc>
              <a:buNone/>
            </a:pPr>
            <a:r>
              <a:rPr lang="en-US" sz="3100" b="1" i="1" dirty="0">
                <a:solidFill>
                  <a:srgbClr val="231971"/>
                </a:solidFill>
                <a:latin typeface="Segoe UI" panose="020B0502040204020203" pitchFamily="34" charset="0"/>
                <a:ea typeface="Outfit Extra Bold" pitchFamily="34" charset="-122"/>
                <a:cs typeface="Segoe UI" panose="020B0502040204020203" pitchFamily="34" charset="0"/>
              </a:rPr>
              <a:t>MARKET SEGMENTATION &amp; CUSTOMER SATISFACTION</a:t>
            </a:r>
            <a:endParaRPr lang="en-US" sz="3100" i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254" y="934572"/>
            <a:ext cx="6261443" cy="269236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338873" y="3711866"/>
            <a:ext cx="4197072" cy="2531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1200" dirty="0">
                <a:solidFill>
                  <a:srgbClr val="2A2742"/>
                </a:solidFill>
                <a:latin typeface="Segoe UI" panose="020B0502040204020203" pitchFamily="34" charset="0"/>
                <a:ea typeface="Arimo" pitchFamily="34" charset="-122"/>
                <a:cs typeface="Segoe UI" panose="020B0502040204020203" pitchFamily="34" charset="0"/>
              </a:rPr>
              <a:t>No. of Bookings by Meal Type</a:t>
            </a:r>
            <a:endParaRPr lang="en-US" sz="1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484" y="4306859"/>
            <a:ext cx="5887649" cy="329703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172528" y="7778655"/>
            <a:ext cx="4198501" cy="2531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1200" dirty="0">
                <a:solidFill>
                  <a:srgbClr val="2A2742"/>
                </a:solidFill>
                <a:latin typeface="Segoe UI" panose="020B0502040204020203" pitchFamily="34" charset="0"/>
                <a:ea typeface="Arimo" pitchFamily="34" charset="-122"/>
                <a:cs typeface="Segoe UI" panose="020B0502040204020203" pitchFamily="34" charset="0"/>
              </a:rPr>
              <a:t>Bookings by Market Segment</a:t>
            </a:r>
            <a:endParaRPr lang="en-US" sz="1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57D5166E-840C-6BFE-2FC9-69B97D39FF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87082" y="7794978"/>
            <a:ext cx="1743318" cy="381053"/>
          </a:xfrm>
          <a:prstGeom prst="rect">
            <a:avLst/>
          </a:prstGeom>
        </p:spPr>
      </p:pic>
      <p:graphicFrame>
        <p:nvGraphicFramePr>
          <p:cNvPr id="22" name="Diagram 21">
            <a:extLst>
              <a:ext uri="{FF2B5EF4-FFF2-40B4-BE49-F238E27FC236}">
                <a16:creationId xmlns:a16="http://schemas.microsoft.com/office/drawing/2014/main" id="{A7153FF0-F27F-2FA6-8F9E-CECD12FF6BB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94696232"/>
              </p:ext>
            </p:extLst>
          </p:nvPr>
        </p:nvGraphicFramePr>
        <p:xfrm>
          <a:off x="6645842" y="3596512"/>
          <a:ext cx="7758413" cy="46067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24" name="Text 2">
            <a:extLst>
              <a:ext uri="{FF2B5EF4-FFF2-40B4-BE49-F238E27FC236}">
                <a16:creationId xmlns:a16="http://schemas.microsoft.com/office/drawing/2014/main" id="{82410628-BAE0-A764-93AC-3D7A20B11718}"/>
              </a:ext>
            </a:extLst>
          </p:cNvPr>
          <p:cNvSpPr/>
          <p:nvPr/>
        </p:nvSpPr>
        <p:spPr>
          <a:xfrm>
            <a:off x="8171197" y="3206827"/>
            <a:ext cx="4197072" cy="2531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1200" dirty="0">
                <a:solidFill>
                  <a:srgbClr val="2A2742"/>
                </a:solidFill>
                <a:latin typeface="Segoe UI" panose="020B0502040204020203" pitchFamily="34" charset="0"/>
                <a:ea typeface="Arimo" pitchFamily="34" charset="-122"/>
                <a:cs typeface="Segoe UI" panose="020B0502040204020203" pitchFamily="34" charset="0"/>
              </a:rPr>
              <a:t>Car Parking Requirements</a:t>
            </a:r>
            <a:endParaRPr lang="en-US" sz="1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19CE784D-B780-B35E-8BC2-31D63CE284C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262757" y="622229"/>
            <a:ext cx="6013953" cy="256767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1195</TotalTime>
  <Words>546</Words>
  <Application>Microsoft Office PowerPoint</Application>
  <PresentationFormat>Custom</PresentationFormat>
  <Paragraphs>105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Segoe UI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Hari Ganesh</dc:creator>
  <cp:lastModifiedBy>Hari Ganesh</cp:lastModifiedBy>
  <cp:revision>11</cp:revision>
  <dcterms:created xsi:type="dcterms:W3CDTF">2025-09-07T05:05:32Z</dcterms:created>
  <dcterms:modified xsi:type="dcterms:W3CDTF">2025-09-13T15:53:04Z</dcterms:modified>
</cp:coreProperties>
</file>